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4737" r:id="rId5"/>
    <p:sldMasterId id="2147485007" r:id="rId6"/>
    <p:sldMasterId id="2147485033" r:id="rId7"/>
    <p:sldMasterId id="2147485045" r:id="rId8"/>
    <p:sldMasterId id="2147485057" r:id="rId9"/>
    <p:sldMasterId id="2147485070" r:id="rId10"/>
    <p:sldMasterId id="2147485082" r:id="rId11"/>
    <p:sldMasterId id="2147485094" r:id="rId12"/>
    <p:sldMasterId id="2147485106" r:id="rId13"/>
  </p:sldMasterIdLst>
  <p:notesMasterIdLst>
    <p:notesMasterId r:id="rId99"/>
  </p:notesMasterIdLst>
  <p:sldIdLst>
    <p:sldId id="1159" r:id="rId14"/>
    <p:sldId id="390" r:id="rId15"/>
    <p:sldId id="441" r:id="rId16"/>
    <p:sldId id="434" r:id="rId17"/>
    <p:sldId id="439" r:id="rId18"/>
    <p:sldId id="440" r:id="rId19"/>
    <p:sldId id="444" r:id="rId20"/>
    <p:sldId id="391" r:id="rId21"/>
    <p:sldId id="323" r:id="rId22"/>
    <p:sldId id="443" r:id="rId23"/>
    <p:sldId id="324" r:id="rId24"/>
    <p:sldId id="267" r:id="rId25"/>
    <p:sldId id="424" r:id="rId26"/>
    <p:sldId id="392" r:id="rId27"/>
    <p:sldId id="393" r:id="rId28"/>
    <p:sldId id="394" r:id="rId29"/>
    <p:sldId id="395" r:id="rId30"/>
    <p:sldId id="396" r:id="rId31"/>
    <p:sldId id="397" r:id="rId32"/>
    <p:sldId id="398" r:id="rId33"/>
    <p:sldId id="399" r:id="rId34"/>
    <p:sldId id="437" r:id="rId35"/>
    <p:sldId id="400" r:id="rId36"/>
    <p:sldId id="401" r:id="rId37"/>
    <p:sldId id="402" r:id="rId38"/>
    <p:sldId id="403" r:id="rId39"/>
    <p:sldId id="404" r:id="rId40"/>
    <p:sldId id="405" r:id="rId41"/>
    <p:sldId id="406" r:id="rId42"/>
    <p:sldId id="389" r:id="rId43"/>
    <p:sldId id="348" r:id="rId44"/>
    <p:sldId id="268" r:id="rId45"/>
    <p:sldId id="269" r:id="rId46"/>
    <p:sldId id="329" r:id="rId47"/>
    <p:sldId id="270" r:id="rId48"/>
    <p:sldId id="358" r:id="rId49"/>
    <p:sldId id="359" r:id="rId50"/>
    <p:sldId id="360" r:id="rId51"/>
    <p:sldId id="273" r:id="rId52"/>
    <p:sldId id="1169" r:id="rId53"/>
    <p:sldId id="361" r:id="rId54"/>
    <p:sldId id="410" r:id="rId55"/>
    <p:sldId id="436" r:id="rId56"/>
    <p:sldId id="417" r:id="rId57"/>
    <p:sldId id="420" r:id="rId58"/>
    <p:sldId id="423" r:id="rId59"/>
    <p:sldId id="482" r:id="rId60"/>
    <p:sldId id="328" r:id="rId61"/>
    <p:sldId id="330" r:id="rId62"/>
    <p:sldId id="362" r:id="rId63"/>
    <p:sldId id="363" r:id="rId64"/>
    <p:sldId id="275" r:id="rId65"/>
    <p:sldId id="376" r:id="rId66"/>
    <p:sldId id="332" r:id="rId67"/>
    <p:sldId id="425" r:id="rId68"/>
    <p:sldId id="426" r:id="rId69"/>
    <p:sldId id="412" r:id="rId70"/>
    <p:sldId id="372" r:id="rId71"/>
    <p:sldId id="427" r:id="rId72"/>
    <p:sldId id="422" r:id="rId73"/>
    <p:sldId id="428" r:id="rId74"/>
    <p:sldId id="285" r:id="rId75"/>
    <p:sldId id="429" r:id="rId76"/>
    <p:sldId id="379" r:id="rId77"/>
    <p:sldId id="381" r:id="rId78"/>
    <p:sldId id="278" r:id="rId79"/>
    <p:sldId id="416" r:id="rId80"/>
    <p:sldId id="349" r:id="rId81"/>
    <p:sldId id="430" r:id="rId82"/>
    <p:sldId id="378" r:id="rId83"/>
    <p:sldId id="445" r:id="rId84"/>
    <p:sldId id="446" r:id="rId85"/>
    <p:sldId id="447" r:id="rId86"/>
    <p:sldId id="448" r:id="rId87"/>
    <p:sldId id="449" r:id="rId88"/>
    <p:sldId id="450" r:id="rId89"/>
    <p:sldId id="432" r:id="rId90"/>
    <p:sldId id="415" r:id="rId91"/>
    <p:sldId id="331" r:id="rId92"/>
    <p:sldId id="301" r:id="rId93"/>
    <p:sldId id="413" r:id="rId94"/>
    <p:sldId id="433" r:id="rId95"/>
    <p:sldId id="289" r:id="rId96"/>
    <p:sldId id="304" r:id="rId97"/>
    <p:sldId id="438"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56" autoAdjust="0"/>
    <p:restoredTop sz="90852" autoAdjust="0"/>
  </p:normalViewPr>
  <p:slideViewPr>
    <p:cSldViewPr>
      <p:cViewPr varScale="1">
        <p:scale>
          <a:sx n="89" d="100"/>
          <a:sy n="89" d="100"/>
        </p:scale>
        <p:origin x="168" y="1232"/>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208"/>
    </p:cViewPr>
  </p:notesTextViewPr>
  <p:sorterViewPr>
    <p:cViewPr varScale="1">
      <p:scale>
        <a:sx n="1" d="1"/>
        <a:sy n="1" d="1"/>
      </p:scale>
      <p:origin x="0" y="8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128914200"/>
        <c:axId val="2128852056"/>
        <c:axId val="0"/>
      </c:bar3DChart>
      <c:catAx>
        <c:axId val="2128914200"/>
        <c:scaling>
          <c:orientation val="minMax"/>
        </c:scaling>
        <c:delete val="0"/>
        <c:axPos val="b"/>
        <c:numFmt formatCode="General" sourceLinked="0"/>
        <c:majorTickMark val="out"/>
        <c:minorTickMark val="none"/>
        <c:tickLblPos val="nextTo"/>
        <c:txPr>
          <a:bodyPr/>
          <a:lstStyle/>
          <a:p>
            <a:pPr>
              <a:defRPr sz="1600" b="1"/>
            </a:pPr>
            <a:endParaRPr lang="en-US"/>
          </a:p>
        </c:txPr>
        <c:crossAx val="2128852056"/>
        <c:crosses val="autoZero"/>
        <c:auto val="1"/>
        <c:lblAlgn val="ctr"/>
        <c:lblOffset val="100"/>
        <c:noMultiLvlLbl val="0"/>
      </c:catAx>
      <c:valAx>
        <c:axId val="2128852056"/>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128914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2037885784"/>
        <c:axId val="2135022168"/>
        <c:axId val="0"/>
      </c:bar3DChart>
      <c:catAx>
        <c:axId val="203788578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35022168"/>
        <c:crosses val="autoZero"/>
        <c:auto val="1"/>
        <c:lblAlgn val="ctr"/>
        <c:lblOffset val="100"/>
        <c:noMultiLvlLbl val="0"/>
      </c:catAx>
      <c:valAx>
        <c:axId val="213502216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037885784"/>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2129152200"/>
        <c:axId val="2129290760"/>
        <c:axId val="0"/>
      </c:bar3DChart>
      <c:catAx>
        <c:axId val="21291522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29290760"/>
        <c:crosses val="autoZero"/>
        <c:auto val="1"/>
        <c:lblAlgn val="ctr"/>
        <c:lblOffset val="100"/>
        <c:noMultiLvlLbl val="0"/>
      </c:catAx>
      <c:valAx>
        <c:axId val="2129290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29152200"/>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en-US" sz="2400" dirty="0">
                <a:solidFill>
                  <a:schemeClr val="bg2"/>
                </a:solidFill>
                <a:latin typeface="Arial" panose="020B0604020202020204" pitchFamily="34" charset="0"/>
                <a:cs typeface="Arial" panose="020B0604020202020204" pitchFamily="34" charset="0"/>
              </a:rPr>
              <a:t>Non-Citizens</a:t>
            </a: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8761-1548-9C26-D3228E6D0D5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8761-1548-9C26-D3228E6D0D5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en-US" dirty="0">
                        <a:latin typeface="Arial" panose="020B0604020202020204" pitchFamily="34" charset="0"/>
                        <a:cs typeface="Arial" panose="020B0604020202020204" pitchFamily="34" charset="0"/>
                      </a:rPr>
                      <a:t>Citizens</a:t>
                    </a:r>
                    <a:r>
                      <a:rPr 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8761-1548-9C26-D3228E6D0D56}"/>
              </c:ext>
            </c:extLst>
          </c:dPt>
          <c:dPt>
            <c:idx val="1"/>
            <c:bubble3D val="0"/>
            <c:spPr>
              <a:solidFill>
                <a:schemeClr val="accent4"/>
              </a:solidFill>
              <a:ln>
                <a:noFill/>
              </a:ln>
              <a:effectLst/>
            </c:spPr>
            <c:extLst>
              <c:ext xmlns:c16="http://schemas.microsoft.com/office/drawing/2014/chart" uri="{C3380CC4-5D6E-409C-BE32-E72D297353CC}">
                <c16:uniqueId val="{0000000D-8761-1548-9C26-D3228E6D0D56}"/>
              </c:ext>
            </c:extLst>
          </c:dPt>
          <c:dPt>
            <c:idx val="2"/>
            <c:bubble3D val="0"/>
            <c:spPr>
              <a:solidFill>
                <a:schemeClr val="accent6"/>
              </a:solidFill>
              <a:ln>
                <a:noFill/>
              </a:ln>
              <a:effectLst/>
            </c:spPr>
            <c:extLst>
              <c:ext xmlns:c16="http://schemas.microsoft.com/office/drawing/2014/chart" uri="{C3380CC4-5D6E-409C-BE32-E72D297353CC}">
                <c16:uniqueId val="{0000000F-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8761-1548-9C26-D3228E6D0D5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8761-1548-9C26-D3228E6D0D56}"/>
              </c:ext>
            </c:extLst>
          </c:dPt>
          <c:dPt>
            <c:idx val="1"/>
            <c:bubble3D val="0"/>
            <c:spPr>
              <a:solidFill>
                <a:schemeClr val="accent4"/>
              </a:solidFill>
              <a:ln>
                <a:noFill/>
              </a:ln>
              <a:effectLst/>
            </c:spPr>
            <c:extLst>
              <c:ext xmlns:c16="http://schemas.microsoft.com/office/drawing/2014/chart" uri="{C3380CC4-5D6E-409C-BE32-E72D297353CC}">
                <c16:uniqueId val="{00000015-8761-1548-9C26-D3228E6D0D56}"/>
              </c:ext>
            </c:extLst>
          </c:dPt>
          <c:dPt>
            <c:idx val="2"/>
            <c:bubble3D val="0"/>
            <c:spPr>
              <a:solidFill>
                <a:schemeClr val="accent6"/>
              </a:solidFill>
              <a:ln>
                <a:noFill/>
              </a:ln>
              <a:effectLst/>
            </c:spPr>
            <c:extLst>
              <c:ext xmlns:c16="http://schemas.microsoft.com/office/drawing/2014/chart" uri="{C3380CC4-5D6E-409C-BE32-E72D297353CC}">
                <c16:uniqueId val="{00000017-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8761-1548-9C26-D3228E6D0D5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053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128"/>
                <a:cs typeface="ＭＳ Ｐゴシック" charset="-128"/>
              </a:rPr>
              <a:t>These short letters are only 13</a:t>
            </a:r>
            <a:r>
              <a:rPr lang="en-SG" sz="1200" kern="1200" baseline="0" dirty="0">
                <a:solidFill>
                  <a:schemeClr val="tx1"/>
                </a:solidFill>
                <a:effectLst/>
                <a:latin typeface="Arial" charset="0"/>
                <a:ea typeface="ＭＳ Ｐゴシック" charset="-128"/>
                <a:cs typeface="ＭＳ Ｐゴシック" charset="-128"/>
              </a:rPr>
              <a:t> to 25 verses long, so we can cover one each week</a:t>
            </a:r>
            <a:r>
              <a:rPr lang="en-SG"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10</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12</a:t>
            </a:fld>
            <a:endParaRPr lang="en-US"/>
          </a:p>
        </p:txBody>
      </p:sp>
    </p:spTree>
    <p:extLst>
      <p:ext uri="{BB962C8B-B14F-4D97-AF65-F5344CB8AC3E}">
        <p14:creationId xmlns:p14="http://schemas.microsoft.com/office/powerpoint/2010/main" val="260111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13</a:t>
            </a:fld>
            <a:endParaRPr lang="en-US"/>
          </a:p>
        </p:txBody>
      </p:sp>
    </p:spTree>
    <p:extLst>
      <p:ext uri="{BB962C8B-B14F-4D97-AF65-F5344CB8AC3E}">
        <p14:creationId xmlns:p14="http://schemas.microsoft.com/office/powerpoint/2010/main" val="389252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dirty="0"/>
          </a:p>
          <a:p>
            <a:r>
              <a:rPr lang="en-US" sz="1200" kern="120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Paul began his appeal to Philemon on a very positive note (1-7).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She hid Jews in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The Hiding Place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latin typeface="Arial" charset="0"/>
                <a:ea typeface="ＭＳ Ｐゴシック" charset="-128"/>
                <a:cs typeface="ＭＳ Ｐゴシック" charset="-128"/>
              </a:rPr>
              <a:t>He is mentioned three times as the sender of the letter (1a, 9, 19).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32</a:t>
            </a:fld>
            <a:endParaRPr lang="en-US"/>
          </a:p>
        </p:txBody>
      </p:sp>
    </p:spTree>
    <p:extLst>
      <p:ext uri="{BB962C8B-B14F-4D97-AF65-F5344CB8AC3E}">
        <p14:creationId xmlns:p14="http://schemas.microsoft.com/office/powerpoint/2010/main" val="318421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pPr>
                <a:defRPr/>
              </a:pPr>
              <a:t>33</a:t>
            </a:fld>
            <a:endParaRPr lang="en-US"/>
          </a:p>
        </p:txBody>
      </p:sp>
    </p:spTree>
    <p:extLst>
      <p:ext uri="{BB962C8B-B14F-4D97-AF65-F5344CB8AC3E}">
        <p14:creationId xmlns:p14="http://schemas.microsoft.com/office/powerpoint/2010/main" val="2235411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34</a:t>
            </a:fld>
            <a:endParaRPr lang="en-US"/>
          </a:p>
        </p:txBody>
      </p:sp>
    </p:spTree>
    <p:extLst>
      <p:ext uri="{BB962C8B-B14F-4D97-AF65-F5344CB8AC3E}">
        <p14:creationId xmlns:p14="http://schemas.microsoft.com/office/powerpoint/2010/main" val="4204531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35</a:t>
            </a:fld>
            <a:endParaRPr lang="en-US"/>
          </a:p>
        </p:txBody>
      </p:sp>
    </p:spTree>
    <p:extLst>
      <p:ext uri="{BB962C8B-B14F-4D97-AF65-F5344CB8AC3E}">
        <p14:creationId xmlns:p14="http://schemas.microsoft.com/office/powerpoint/2010/main" val="36501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39</a:t>
            </a:fld>
            <a:endParaRPr lang="en-US"/>
          </a:p>
        </p:txBody>
      </p:sp>
    </p:spTree>
    <p:extLst>
      <p:ext uri="{BB962C8B-B14F-4D97-AF65-F5344CB8AC3E}">
        <p14:creationId xmlns:p14="http://schemas.microsoft.com/office/powerpoint/2010/main" val="256222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65917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For this she was sent to a concentration camp with her sister Betsy.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43</a:t>
            </a:fld>
            <a:endParaRPr lang="en-US"/>
          </a:p>
        </p:txBody>
      </p:sp>
    </p:spTree>
    <p:extLst>
      <p:ext uri="{BB962C8B-B14F-4D97-AF65-F5344CB8AC3E}">
        <p14:creationId xmlns:p14="http://schemas.microsoft.com/office/powerpoint/2010/main" val="2675457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44</a:t>
            </a:fld>
            <a:endParaRPr lang="en-US"/>
          </a:p>
        </p:txBody>
      </p:sp>
    </p:spTree>
    <p:extLst>
      <p:ext uri="{BB962C8B-B14F-4D97-AF65-F5344CB8AC3E}">
        <p14:creationId xmlns:p14="http://schemas.microsoft.com/office/powerpoint/2010/main" val="485334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45</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47</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extLst>
      <p:ext uri="{BB962C8B-B14F-4D97-AF65-F5344CB8AC3E}">
        <p14:creationId xmlns:p14="http://schemas.microsoft.com/office/powerpoint/2010/main" val="1684713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48</a:t>
            </a:fld>
            <a:endParaRPr lang="en-US"/>
          </a:p>
        </p:txBody>
      </p:sp>
    </p:spTree>
    <p:extLst>
      <p:ext uri="{BB962C8B-B14F-4D97-AF65-F5344CB8AC3E}">
        <p14:creationId xmlns:p14="http://schemas.microsoft.com/office/powerpoint/2010/main" val="1817458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49</a:t>
            </a:fld>
            <a:endParaRPr lang="en-US"/>
          </a:p>
        </p:txBody>
      </p:sp>
    </p:spTree>
    <p:extLst>
      <p:ext uri="{BB962C8B-B14F-4D97-AF65-F5344CB8AC3E}">
        <p14:creationId xmlns:p14="http://schemas.microsoft.com/office/powerpoint/2010/main" val="2206339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52</a:t>
            </a:fld>
            <a:endParaRPr lang="en-US"/>
          </a:p>
        </p:txBody>
      </p:sp>
    </p:spTree>
    <p:extLst>
      <p:ext uri="{BB962C8B-B14F-4D97-AF65-F5344CB8AC3E}">
        <p14:creationId xmlns:p14="http://schemas.microsoft.com/office/powerpoint/2010/main" val="2993744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54</a:t>
            </a:fld>
            <a:endParaRPr lang="en-US"/>
          </a:p>
        </p:txBody>
      </p:sp>
    </p:spTree>
    <p:extLst>
      <p:ext uri="{BB962C8B-B14F-4D97-AF65-F5344CB8AC3E}">
        <p14:creationId xmlns:p14="http://schemas.microsoft.com/office/powerpoint/2010/main" val="3556945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a:effectLst/>
              </a:rPr>
              <a:t> </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dirty="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60</a:t>
            </a:fld>
            <a:endParaRPr lang="en-US"/>
          </a:p>
        </p:txBody>
      </p:sp>
    </p:spTree>
    <p:extLst>
      <p:ext uri="{BB962C8B-B14F-4D97-AF65-F5344CB8AC3E}">
        <p14:creationId xmlns:p14="http://schemas.microsoft.com/office/powerpoint/2010/main" val="1786883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62</a:t>
            </a:fld>
            <a:endParaRPr lang="en-US"/>
          </a:p>
        </p:txBody>
      </p:sp>
    </p:spTree>
    <p:extLst>
      <p:ext uri="{BB962C8B-B14F-4D97-AF65-F5344CB8AC3E}">
        <p14:creationId xmlns:p14="http://schemas.microsoft.com/office/powerpoint/2010/main" val="2708574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66</a:t>
            </a:fld>
            <a:endParaRPr lang="en-US"/>
          </a:p>
        </p:txBody>
      </p:sp>
    </p:spTree>
    <p:extLst>
      <p:ext uri="{BB962C8B-B14F-4D97-AF65-F5344CB8AC3E}">
        <p14:creationId xmlns:p14="http://schemas.microsoft.com/office/powerpoint/2010/main" val="1234554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67</a:t>
            </a:fld>
            <a:endParaRPr lang="en-US"/>
          </a:p>
        </p:txBody>
      </p:sp>
    </p:spTree>
    <p:extLst>
      <p:ext uri="{BB962C8B-B14F-4D97-AF65-F5344CB8AC3E}">
        <p14:creationId xmlns:p14="http://schemas.microsoft.com/office/powerpoint/2010/main" val="304310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71</a:t>
            </a:fld>
            <a:endParaRPr lang="en-US"/>
          </a:p>
        </p:txBody>
      </p:sp>
    </p:spTree>
    <p:extLst>
      <p:ext uri="{BB962C8B-B14F-4D97-AF65-F5344CB8AC3E}">
        <p14:creationId xmlns:p14="http://schemas.microsoft.com/office/powerpoint/2010/main" val="68765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“Nice sermon, Frauline,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said.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stuck out his hand for her to shake, but she froze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55-56).</a:t>
            </a:r>
            <a:r>
              <a:rPr lang="en-SG">
                <a:effectLst/>
              </a:rPr>
              <a:t> </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72</a:t>
            </a:fld>
            <a:endParaRPr lang="en-US"/>
          </a:p>
        </p:txBody>
      </p:sp>
    </p:spTree>
    <p:extLst>
      <p:ext uri="{BB962C8B-B14F-4D97-AF65-F5344CB8AC3E}">
        <p14:creationId xmlns:p14="http://schemas.microsoft.com/office/powerpoint/2010/main" val="2504408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73</a:t>
            </a:fld>
            <a:endParaRPr lang="en-US"/>
          </a:p>
        </p:txBody>
      </p:sp>
    </p:spTree>
    <p:extLst>
      <p:ext uri="{BB962C8B-B14F-4D97-AF65-F5344CB8AC3E}">
        <p14:creationId xmlns:p14="http://schemas.microsoft.com/office/powerpoint/2010/main" val="1017466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74</a:t>
            </a:fld>
            <a:endParaRPr lang="en-US"/>
          </a:p>
        </p:txBody>
      </p:sp>
    </p:spTree>
    <p:extLst>
      <p:ext uri="{BB962C8B-B14F-4D97-AF65-F5344CB8AC3E}">
        <p14:creationId xmlns:p14="http://schemas.microsoft.com/office/powerpoint/2010/main" val="3400661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75</a:t>
            </a:fld>
            <a:endParaRPr lang="en-US"/>
          </a:p>
        </p:txBody>
      </p:sp>
    </p:spTree>
    <p:extLst>
      <p:ext uri="{BB962C8B-B14F-4D97-AF65-F5344CB8AC3E}">
        <p14:creationId xmlns:p14="http://schemas.microsoft.com/office/powerpoint/2010/main" val="841229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pPr/>
              <a:t>80</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pPr/>
              <a:t>83</a:t>
            </a:fld>
            <a:endParaRPr lang="en-US" sz="1200"/>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Today we will see a very active step, that of </a:t>
            </a:r>
            <a:r>
              <a:rPr lang="en-US" sz="1200" b="1" i="1" kern="1200">
                <a:solidFill>
                  <a:schemeClr val="tx1"/>
                </a:solidFill>
                <a:effectLst/>
                <a:latin typeface="Arial" charset="0"/>
                <a:ea typeface="ＭＳ Ｐゴシック" charset="-128"/>
                <a:cs typeface="ＭＳ Ｐゴシック" charset="-128"/>
              </a:rPr>
              <a:t>how to forgive those who offend us</a:t>
            </a:r>
            <a:r>
              <a:rPr lang="en-US" sz="1200" kern="120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OPTIONAL: Perhaps you wonder what this whole deal about forgiveness is all about.  It might be that you have never experienced God's forgiveness of your own sins so this makes it tough to know how to ask or receive forgiveness on a human level.  God sent His only Son, Jesus Christ, to pay the penalty you deserved for your sins.  He freely offers complete forgiveness to you today, right where you are.  His hand is reaching out to you like Corrie ten Boom's guard, only He's not </a:t>
            </a:r>
            <a:r>
              <a:rPr lang="en-US" sz="1200" i="1" kern="1200">
                <a:solidFill>
                  <a:schemeClr val="tx1"/>
                </a:solidFill>
                <a:effectLst/>
                <a:latin typeface="Arial" charset="0"/>
                <a:ea typeface="ＭＳ Ｐゴシック" charset="-128"/>
                <a:cs typeface="ＭＳ Ｐゴシック" charset="-128"/>
              </a:rPr>
              <a:t>requesting</a:t>
            </a:r>
            <a:r>
              <a:rPr lang="en-US" sz="1200" kern="1200">
                <a:solidFill>
                  <a:schemeClr val="tx1"/>
                </a:solidFill>
                <a:effectLst/>
                <a:latin typeface="Arial" charset="0"/>
                <a:ea typeface="ＭＳ Ｐゴシック" charset="-128"/>
                <a:cs typeface="ＭＳ Ｐゴシック" charset="-128"/>
              </a:rPr>
              <a:t> forgiveness.  He's </a:t>
            </a:r>
            <a:r>
              <a:rPr lang="en-US" sz="1200" i="1" kern="1200">
                <a:solidFill>
                  <a:schemeClr val="tx1"/>
                </a:solidFill>
                <a:effectLst/>
                <a:latin typeface="Arial" charset="0"/>
                <a:ea typeface="ＭＳ Ｐゴシック" charset="-128"/>
                <a:cs typeface="ＭＳ Ｐゴシック" charset="-128"/>
              </a:rPr>
              <a:t>offering</a:t>
            </a:r>
            <a:r>
              <a:rPr lang="en-US" sz="1200" kern="1200">
                <a:solidFill>
                  <a:schemeClr val="tx1"/>
                </a:solidFill>
                <a:effectLst/>
                <a:latin typeface="Arial" charset="0"/>
                <a:ea typeface="ＭＳ Ｐゴシック" charset="-128"/>
                <a:cs typeface="ＭＳ Ｐゴシック" charset="-128"/>
              </a:rPr>
              <a:t> it, along with a brand new kind of life.  I invite you to receive this new life by just silently repeating after me, "Lord, I know I've failed you and need your forgiveness.  Thank you for dying for me.  I receive your free offer of forgiveness right now.”</a:t>
            </a:r>
            <a:endParaRPr lang="en-SG"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"Lord God, oh how we well up with gratitude for your love for us and acceptance of us through Christ.  Thank you for pardoning us completely and setting the example of how we should also forgive one another.  We want to follow those good impulses you've placed in us to do what's right.  Help us to trust in your strength to do what we know we should do.  In the cleansing name of Christ, Amen."</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84</a:t>
            </a:fld>
            <a:endParaRPr lang="en-US"/>
          </a:p>
        </p:txBody>
      </p:sp>
    </p:spTree>
    <p:extLst>
      <p:ext uri="{BB962C8B-B14F-4D97-AF65-F5344CB8AC3E}">
        <p14:creationId xmlns:p14="http://schemas.microsoft.com/office/powerpoint/2010/main" val="4086395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SG" sz="1200" kern="1200" dirty="0">
                <a:solidFill>
                  <a:schemeClr val="tx1"/>
                </a:solidFill>
                <a:effectLst/>
                <a:latin typeface="Arial" charset="0"/>
                <a:ea typeface="ＭＳ Ｐゴシック" charset="-128"/>
              </a:rPr>
              <a:t>______</a:t>
            </a:r>
          </a:p>
          <a:p>
            <a:r>
              <a:rPr lang="en-SG" sz="1200" kern="1200" dirty="0">
                <a:solidFill>
                  <a:schemeClr val="tx1"/>
                </a:solidFill>
                <a:effectLst/>
                <a:latin typeface="Arial" charset="0"/>
                <a:ea typeface="ＭＳ Ｐゴシック" charset="-128"/>
              </a:rPr>
              <a:t>Translators, please type over the Arabic and drag over the English above</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9</a:t>
            </a:fld>
            <a:endParaRPr lang="en-US"/>
          </a:p>
        </p:txBody>
      </p:sp>
    </p:spTree>
    <p:extLst>
      <p:ext uri="{BB962C8B-B14F-4D97-AF65-F5344CB8AC3E}">
        <p14:creationId xmlns:p14="http://schemas.microsoft.com/office/powerpoint/2010/main" val="86816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66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03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290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653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149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329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890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528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7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4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77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5486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6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68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370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31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581612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6029595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48738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343268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98477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443067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387001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2635919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3678244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382921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916922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87695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799298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144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01019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5150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0052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65398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777696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54944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1815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43490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8005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6476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409391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282048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550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536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220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8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776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31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27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23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158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0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59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97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561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137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029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102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74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084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7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64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81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196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2439195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4169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74905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13563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2281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45669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438158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9287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0522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9824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2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5211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478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57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0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564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7220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4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23971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629943"/>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3435815168"/>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4229930"/>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 id="2147485118" r:id="rId12"/>
    <p:sldLayoutId id="21474851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3464927340"/>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4861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6719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7.xml"/><Relationship Id="rId1" Type="http://schemas.openxmlformats.org/officeDocument/2006/relationships/themeOverride" Target="../theme/themeOverride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8.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5.xml"/><Relationship Id="rId1" Type="http://schemas.openxmlformats.org/officeDocument/2006/relationships/themeOverride" Target="../theme/themeOverride9.xml"/><Relationship Id="rId5" Type="http://schemas.openxmlformats.org/officeDocument/2006/relationships/image" Target="../media/image42.emf"/><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1.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4.xml"/><Relationship Id="rId1" Type="http://schemas.openxmlformats.org/officeDocument/2006/relationships/themeOverride" Target="../theme/themeOverride11.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816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en-US" sz="4000" b="1" dirty="0">
                <a:solidFill>
                  <a:srgbClr val="FFFFFF"/>
                </a:solidFill>
                <a:effectLst>
                  <a:glow rad="165100">
                    <a:schemeClr val="tx1">
                      <a:alpha val="99000"/>
                    </a:schemeClr>
                  </a:glow>
                </a:effectLst>
              </a:rPr>
              <a:t>Verses in NT One-Chapter “Books”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8C50A363-E499-8E48-853F-E612FC530389}"/>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CCB19FF6-D7FD-B249-87D4-AB0A7BCFDD1C}"/>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en-US" b="1" dirty="0">
                  <a:solidFill>
                    <a:schemeClr val="bg1"/>
                  </a:solidFill>
                </a:rPr>
                <a:t>Philemon</a:t>
              </a:r>
            </a:p>
          </p:txBody>
        </p:sp>
        <p:sp>
          <p:nvSpPr>
            <p:cNvPr id="8" name="TextBox 7">
              <a:extLst>
                <a:ext uri="{FF2B5EF4-FFF2-40B4-BE49-F238E27FC236}">
                  <a16:creationId xmlns:a16="http://schemas.microsoft.com/office/drawing/2014/main" id="{3D921625-A9A6-7F4C-BB16-168207D13D15}"/>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en-US" b="1" dirty="0">
                  <a:solidFill>
                    <a:schemeClr val="bg1"/>
                  </a:solidFill>
                </a:rPr>
                <a:t>2 John</a:t>
              </a:r>
            </a:p>
          </p:txBody>
        </p:sp>
        <p:sp>
          <p:nvSpPr>
            <p:cNvPr id="9" name="TextBox 8">
              <a:extLst>
                <a:ext uri="{FF2B5EF4-FFF2-40B4-BE49-F238E27FC236}">
                  <a16:creationId xmlns:a16="http://schemas.microsoft.com/office/drawing/2014/main" id="{72174B3B-1CAA-8840-A5E7-E6D88C7D5BBF}"/>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en-US" b="1" dirty="0">
                  <a:solidFill>
                    <a:schemeClr val="bg1"/>
                  </a:solidFill>
                </a:rPr>
                <a:t>3 John</a:t>
              </a:r>
            </a:p>
          </p:txBody>
        </p:sp>
        <p:sp>
          <p:nvSpPr>
            <p:cNvPr id="10" name="TextBox 9">
              <a:extLst>
                <a:ext uri="{FF2B5EF4-FFF2-40B4-BE49-F238E27FC236}">
                  <a16:creationId xmlns:a16="http://schemas.microsoft.com/office/drawing/2014/main" id="{EAA854D9-0AF2-B243-9AC7-EB4E1187E896}"/>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en-US" b="1" dirty="0">
                  <a:solidFill>
                    <a:schemeClr val="bg1"/>
                  </a:solidFill>
                </a:rPr>
                <a:t>Jude</a:t>
              </a: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New Testament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3738EB25-3A71-C946-8928-DD3E7844C5D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16453B1F-74D5-0245-9526-ED1BDB16D624}"/>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en-US" b="1" dirty="0">
                  <a:solidFill>
                    <a:schemeClr val="bg1"/>
                  </a:solidFill>
                </a:rPr>
                <a:t>Philemon</a:t>
              </a:r>
            </a:p>
          </p:txBody>
        </p:sp>
        <p:sp>
          <p:nvSpPr>
            <p:cNvPr id="8" name="TextBox 7">
              <a:extLst>
                <a:ext uri="{FF2B5EF4-FFF2-40B4-BE49-F238E27FC236}">
                  <a16:creationId xmlns:a16="http://schemas.microsoft.com/office/drawing/2014/main" id="{313F6994-6363-C64F-B221-D0645F0E1CE7}"/>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en-US" b="1" dirty="0">
                  <a:solidFill>
                    <a:schemeClr val="bg1"/>
                  </a:solidFill>
                </a:rPr>
                <a:t>2 John</a:t>
              </a:r>
            </a:p>
          </p:txBody>
        </p:sp>
        <p:sp>
          <p:nvSpPr>
            <p:cNvPr id="9" name="TextBox 8">
              <a:extLst>
                <a:ext uri="{FF2B5EF4-FFF2-40B4-BE49-F238E27FC236}">
                  <a16:creationId xmlns:a16="http://schemas.microsoft.com/office/drawing/2014/main" id="{106C51A4-5D75-EA42-BCA3-7835EEC91F89}"/>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en-US" b="1" dirty="0">
                  <a:solidFill>
                    <a:schemeClr val="bg1"/>
                  </a:solidFill>
                </a:rPr>
                <a:t>3 John</a:t>
              </a:r>
            </a:p>
          </p:txBody>
        </p:sp>
        <p:sp>
          <p:nvSpPr>
            <p:cNvPr id="10" name="TextBox 9">
              <a:extLst>
                <a:ext uri="{FF2B5EF4-FFF2-40B4-BE49-F238E27FC236}">
                  <a16:creationId xmlns:a16="http://schemas.microsoft.com/office/drawing/2014/main" id="{020E5455-BBFE-D54D-B15B-525F1ADF35AF}"/>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en-US" b="1" dirty="0">
                  <a:solidFill>
                    <a:schemeClr val="bg1"/>
                  </a:solidFill>
                </a:rPr>
                <a:t>Jude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UBS Galatia" charset="0"/>
                <a:cs typeface="Arial" charset="0"/>
              </a:rPr>
              <a:t>Πα</a:t>
            </a:r>
            <a:r>
              <a:rPr lang="en-US" sz="2000">
                <a:latin typeface="UBS Galatia" charset="0"/>
              </a:rPr>
              <a:t>ῦ</a:t>
            </a:r>
            <a:r>
              <a:rPr lang="en-US" sz="2000">
                <a:latin typeface="UBS Galatia" charset="0"/>
                <a:cs typeface="Arial" charset="0"/>
              </a:rPr>
              <a:t>λος δ</a:t>
            </a:r>
            <a:r>
              <a:rPr lang="en-US" sz="2000">
                <a:latin typeface="UBS Galatia" charset="0"/>
              </a:rPr>
              <a:t>έ</a:t>
            </a:r>
            <a:r>
              <a:rPr lang="en-US" sz="2000">
                <a:latin typeface="UBS Galatia" charset="0"/>
                <a:cs typeface="Arial" charset="0"/>
              </a:rPr>
              <a:t>σµιος Χριστο</a:t>
            </a:r>
            <a:r>
              <a:rPr lang="en-US" sz="2000">
                <a:latin typeface="UBS Galatia" charset="0"/>
              </a:rPr>
              <a:t>ῦ</a:t>
            </a:r>
            <a:r>
              <a:rPr lang="en-US" sz="2000">
                <a:latin typeface="UBS Galatia" charset="0"/>
                <a:cs typeface="Arial" charset="0"/>
              </a:rPr>
              <a:t> </a:t>
            </a:r>
            <a:r>
              <a:rPr lang="en-US" sz="2000">
                <a:latin typeface="UBS Galatia" charset="0"/>
              </a:rPr>
              <a:t>Ἰ</a:t>
            </a:r>
            <a:r>
              <a:rPr lang="en-US" sz="2000">
                <a:latin typeface="UBS Galatia" charset="0"/>
                <a:cs typeface="Arial" charset="0"/>
              </a:rPr>
              <a:t>ησο</a:t>
            </a:r>
            <a:r>
              <a:rPr lang="en-US" sz="2000">
                <a:latin typeface="UBS Galatia" charset="0"/>
              </a:rPr>
              <a:t>ῦ</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Τιµ</a:t>
            </a:r>
            <a:r>
              <a:rPr lang="en-US" sz="2000">
                <a:latin typeface="UBS Galatia" charset="0"/>
              </a:rPr>
              <a:t>ό</a:t>
            </a:r>
            <a:r>
              <a:rPr lang="en-US" sz="2000">
                <a:latin typeface="UBS Galatia" charset="0"/>
                <a:cs typeface="Arial" charset="0"/>
              </a:rPr>
              <a:t>θεος </a:t>
            </a:r>
            <a:r>
              <a:rPr lang="en-US" sz="2000">
                <a:latin typeface="UBS Galatia" charset="0"/>
              </a:rPr>
              <a:t>ὁ</a:t>
            </a:r>
            <a:r>
              <a:rPr lang="en-US" sz="2000">
                <a:latin typeface="UBS Galatia" charset="0"/>
                <a:cs typeface="Arial" charset="0"/>
              </a:rPr>
              <a:t> </a:t>
            </a:r>
            <a:r>
              <a:rPr lang="en-US" sz="2000">
                <a:latin typeface="UBS Galatia" charset="0"/>
              </a:rPr>
              <a:t>ἀ</a:t>
            </a:r>
            <a:r>
              <a:rPr lang="en-US" sz="2000">
                <a:latin typeface="UBS Galatia" charset="0"/>
                <a:cs typeface="Arial" charset="0"/>
              </a:rPr>
              <a:t>δελφ</a:t>
            </a:r>
            <a:r>
              <a:rPr lang="en-US" sz="2000">
                <a:latin typeface="UBS Galatia" charset="0"/>
              </a:rPr>
              <a:t>ὸ</a:t>
            </a:r>
            <a:r>
              <a:rPr lang="en-US" sz="2000">
                <a:latin typeface="UBS Galatia" charset="0"/>
                <a:cs typeface="Arial" charset="0"/>
              </a:rPr>
              <a:t>ς Φιλ</a:t>
            </a:r>
            <a:r>
              <a:rPr lang="en-US" sz="2000">
                <a:latin typeface="UBS Galatia" charset="0"/>
              </a:rPr>
              <a:t>ή</a:t>
            </a:r>
            <a:r>
              <a:rPr lang="en-US" sz="2000">
                <a:latin typeface="UBS Galatia" charset="0"/>
                <a:cs typeface="Arial" charset="0"/>
              </a:rPr>
              <a:t>µονι τ</a:t>
            </a:r>
            <a:r>
              <a:rPr lang="en-US" sz="2000">
                <a:latin typeface="UBS Galatia" charset="0"/>
              </a:rPr>
              <a:t>ῷ</a:t>
            </a:r>
            <a:r>
              <a:rPr lang="en-US" sz="2000">
                <a:latin typeface="UBS Galatia" charset="0"/>
                <a:cs typeface="Arial" charset="0"/>
              </a:rPr>
              <a:t> </a:t>
            </a:r>
            <a:r>
              <a:rPr lang="en-US" sz="2000">
                <a:latin typeface="UBS Galatia" charset="0"/>
              </a:rPr>
              <a:t>ἀ</a:t>
            </a:r>
            <a:r>
              <a:rPr lang="en-US" sz="2000">
                <a:latin typeface="UBS Galatia" charset="0"/>
                <a:cs typeface="Arial" charset="0"/>
              </a:rPr>
              <a:t>γαπητ</a:t>
            </a:r>
            <a:r>
              <a:rPr lang="en-US" sz="2000">
                <a:latin typeface="UBS Galatia" charset="0"/>
              </a:rPr>
              <a:t>ῷ</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συνεργ</a:t>
            </a:r>
            <a:r>
              <a:rPr lang="en-US" sz="2000">
                <a:latin typeface="UBS Galatia" charset="0"/>
              </a:rPr>
              <a:t>ῷ</a:t>
            </a:r>
            <a:r>
              <a:rPr lang="en-US" sz="2000">
                <a:latin typeface="UBS Galatia" charset="0"/>
                <a:cs typeface="Arial" charset="0"/>
              </a:rPr>
              <a:t> </a:t>
            </a:r>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a:t>
            </a:r>
            <a:r>
              <a:rPr lang="en-US">
                <a:latin typeface="UBS Galatia" charset="0"/>
                <a:cs typeface="Arial" charset="0"/>
              </a:rPr>
              <a:t> </a:t>
            </a:r>
            <a:r>
              <a:rPr lang="en-US" sz="2000">
                <a:latin typeface="UBS Galatia" charset="0"/>
                <a:cs typeface="Arial" charset="0"/>
              </a:rPr>
              <a:t>κα</a:t>
            </a:r>
            <a:r>
              <a:rPr lang="en-US" sz="2000">
                <a:latin typeface="UBS Galatia" charset="0"/>
              </a:rPr>
              <a:t>ὶ</a:t>
            </a:r>
            <a:r>
              <a:rPr lang="en-US" sz="2000">
                <a:latin typeface="UBS Galatia" charset="0"/>
                <a:cs typeface="Arial" charset="0"/>
              </a:rPr>
              <a:t> </a:t>
            </a:r>
            <a:r>
              <a:rPr lang="en-US" sz="2000">
                <a:latin typeface="UBS Galatia" charset="0"/>
              </a:rPr>
              <a:t>Ἀ</a:t>
            </a:r>
            <a:r>
              <a:rPr lang="en-US" sz="2000">
                <a:latin typeface="UBS Galatia" charset="0"/>
                <a:cs typeface="Arial" charset="0"/>
              </a:rPr>
              <a:t>πφ</a:t>
            </a:r>
            <a:r>
              <a:rPr lang="en-US" sz="2000">
                <a:latin typeface="UBS Galatia" charset="0"/>
              </a:rPr>
              <a:t>ίᾳ</a:t>
            </a:r>
            <a:r>
              <a:rPr lang="en-US" sz="2000">
                <a:latin typeface="UBS Galatia" charset="0"/>
                <a:cs typeface="Arial" charset="0"/>
              </a:rPr>
              <a:t> τ</a:t>
            </a:r>
            <a:r>
              <a:rPr lang="en-US" sz="2000">
                <a:latin typeface="UBS Galatia" charset="0"/>
              </a:rPr>
              <a:t>ῇ</a:t>
            </a:r>
            <a:r>
              <a:rPr lang="en-US" sz="2000">
                <a:latin typeface="UBS Galatia" charset="0"/>
                <a:cs typeface="Arial" charset="0"/>
              </a:rPr>
              <a:t> </a:t>
            </a:r>
            <a:r>
              <a:rPr lang="en-US" sz="2000">
                <a:latin typeface="UBS Galatia" charset="0"/>
              </a:rPr>
              <a:t>ἀ</a:t>
            </a:r>
            <a:r>
              <a:rPr lang="en-US" sz="2000">
                <a:latin typeface="UBS Galatia" charset="0"/>
                <a:cs typeface="Arial" charset="0"/>
              </a:rPr>
              <a:t>δελφ</a:t>
            </a:r>
            <a:r>
              <a:rPr lang="en-US" sz="2000">
                <a:latin typeface="UBS Galatia" charset="0"/>
              </a:rPr>
              <a:t>ῇ</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a:t>
            </a:r>
            <a:r>
              <a:rPr lang="en-US" sz="2000">
                <a:latin typeface="UBS Galatia" charset="0"/>
              </a:rPr>
              <a:t>Ἀ</a:t>
            </a:r>
            <a:r>
              <a:rPr lang="en-US" sz="2000">
                <a:latin typeface="UBS Galatia" charset="0"/>
                <a:cs typeface="Arial" charset="0"/>
              </a:rPr>
              <a:t>ρχ</a:t>
            </a:r>
            <a:r>
              <a:rPr lang="en-US" sz="2000">
                <a:latin typeface="UBS Galatia" charset="0"/>
              </a:rPr>
              <a:t>ί</a:t>
            </a:r>
            <a:r>
              <a:rPr lang="en-US" sz="2000">
                <a:latin typeface="UBS Galatia" charset="0"/>
                <a:cs typeface="Arial" charset="0"/>
              </a:rPr>
              <a:t>ππ</a:t>
            </a:r>
            <a:r>
              <a:rPr lang="en-US" sz="2000">
                <a:latin typeface="UBS Galatia" charset="0"/>
              </a:rPr>
              <a:t>ῳ</a:t>
            </a:r>
            <a:r>
              <a:rPr lang="en-US" sz="2000">
                <a:latin typeface="UBS Galatia" charset="0"/>
                <a:cs typeface="Arial" charset="0"/>
              </a:rPr>
              <a:t> τ</a:t>
            </a:r>
            <a:r>
              <a:rPr lang="en-US" sz="2000">
                <a:latin typeface="UBS Galatia" charset="0"/>
              </a:rPr>
              <a:t>ῷ</a:t>
            </a:r>
            <a:endParaRPr lang="en-US" sz="2000">
              <a:latin typeface="UBS Galatia" charset="0"/>
              <a:cs typeface="Arial" charset="0"/>
            </a:endParaRPr>
          </a:p>
          <a:p>
            <a:pPr eaLnBrk="1" hangingPunct="1"/>
            <a:r>
              <a:rPr lang="en-US" sz="2000">
                <a:latin typeface="UBS Galatia" charset="0"/>
                <a:cs typeface="Arial" charset="0"/>
              </a:rPr>
              <a:t>συστρατιωτ</a:t>
            </a:r>
            <a:r>
              <a:rPr lang="en-US" sz="2000">
                <a:latin typeface="UBS Galatia" charset="0"/>
              </a:rPr>
              <a:t>ῃ</a:t>
            </a:r>
            <a:r>
              <a:rPr lang="en-US" sz="2000">
                <a:latin typeface="UBS Galatia" charset="0"/>
                <a:cs typeface="Arial" charset="0"/>
              </a:rPr>
              <a:t> </a:t>
            </a:r>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τ</a:t>
            </a:r>
            <a:r>
              <a:rPr lang="en-US" sz="2000">
                <a:latin typeface="UBS Galatia" charset="0"/>
              </a:rPr>
              <a:t>ῇ</a:t>
            </a:r>
            <a:r>
              <a:rPr lang="en-US" sz="2000">
                <a:latin typeface="UBS Galatia" charset="0"/>
                <a:cs typeface="Arial" charset="0"/>
              </a:rPr>
              <a:t> κατ· ο</a:t>
            </a:r>
            <a:r>
              <a:rPr lang="en-US" sz="2000">
                <a:latin typeface="UBS Galatia" charset="0"/>
              </a:rPr>
              <a:t>ἶ</a:t>
            </a:r>
            <a:r>
              <a:rPr lang="en-US" sz="2000">
                <a:latin typeface="UBS Galatia" charset="0"/>
                <a:cs typeface="Arial" charset="0"/>
              </a:rPr>
              <a:t>κ</a:t>
            </a:r>
            <a:r>
              <a:rPr lang="en-US" sz="2000">
                <a:latin typeface="UBS Galatia" charset="0"/>
              </a:rPr>
              <a:t>ό</a:t>
            </a:r>
            <a:r>
              <a:rPr lang="en-US" sz="2000">
                <a:latin typeface="UBS Galatia" charset="0"/>
                <a:cs typeface="Arial" charset="0"/>
              </a:rPr>
              <a:t>ν σου</a:t>
            </a:r>
          </a:p>
          <a:p>
            <a:pPr eaLnBrk="1" hangingPunct="1"/>
            <a:r>
              <a:rPr lang="en-US" sz="2000">
                <a:latin typeface="UBS Galatia" charset="0"/>
              </a:rPr>
              <a:t>ἐ</a:t>
            </a:r>
            <a:r>
              <a:rPr lang="en-US" sz="2000">
                <a:latin typeface="UBS Galatia" charset="0"/>
                <a:cs typeface="Arial" charset="0"/>
              </a:rPr>
              <a:t>κκλησ</a:t>
            </a:r>
            <a:r>
              <a:rPr lang="en-US" sz="2000">
                <a:latin typeface="UBS Galatia" charset="0"/>
              </a:rPr>
              <a:t>ίᾳ</a:t>
            </a:r>
            <a:endParaRPr lang="en-US" sz="2000">
              <a:latin typeface="UBS Galatia" charset="0"/>
              <a:cs typeface="Arial" charset="0"/>
            </a:endParaRPr>
          </a:p>
          <a:p>
            <a:pPr eaLnBrk="1" hangingPunct="1"/>
            <a:r>
              <a:rPr lang="en-US" sz="2000">
                <a:latin typeface="UBS Galatia" charset="0"/>
                <a:cs typeface="Arial" charset="0"/>
              </a:rPr>
              <a:t>χ</a:t>
            </a:r>
            <a:r>
              <a:rPr lang="en-US" sz="2000">
                <a:latin typeface="UBS Galatia" charset="0"/>
              </a:rPr>
              <a:t>ά</a:t>
            </a:r>
            <a:r>
              <a:rPr lang="en-US" sz="2000">
                <a:latin typeface="UBS Galatia" charset="0"/>
                <a:cs typeface="Arial" charset="0"/>
              </a:rPr>
              <a:t>ρις </a:t>
            </a:r>
            <a:r>
              <a:rPr lang="en-US" sz="2000">
                <a:latin typeface="UBS Galatia" charset="0"/>
              </a:rPr>
              <a:t>ὑ</a:t>
            </a:r>
            <a:r>
              <a:rPr lang="en-US" sz="2000">
                <a:latin typeface="UBS Galatia" charset="0"/>
                <a:cs typeface="Arial" charset="0"/>
              </a:rPr>
              <a:t>µ</a:t>
            </a:r>
            <a:r>
              <a:rPr lang="en-US" sz="2000">
                <a:latin typeface="UBS Galatia" charset="0"/>
              </a:rPr>
              <a:t>ῖ</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ε</a:t>
            </a:r>
            <a:r>
              <a:rPr lang="en-US" sz="2000">
                <a:latin typeface="UBS Galatia" charset="0"/>
              </a:rPr>
              <a:t>ἰ</a:t>
            </a:r>
            <a:r>
              <a:rPr lang="en-US" sz="2000">
                <a:latin typeface="UBS Galatia" charset="0"/>
                <a:cs typeface="Arial" charset="0"/>
              </a:rPr>
              <a:t>ρ</a:t>
            </a:r>
            <a:r>
              <a:rPr lang="en-US" sz="2000">
                <a:latin typeface="UBS Galatia" charset="0"/>
              </a:rPr>
              <a:t>ή</a:t>
            </a:r>
            <a:r>
              <a:rPr lang="en-US" sz="2000">
                <a:latin typeface="UBS Galatia" charset="0"/>
                <a:cs typeface="Arial" charset="0"/>
              </a:rPr>
              <a:t>νη </a:t>
            </a:r>
            <a:r>
              <a:rPr lang="en-US" sz="2000">
                <a:latin typeface="UBS Galatia" charset="0"/>
              </a:rPr>
              <a:t>ἀ</a:t>
            </a:r>
            <a:r>
              <a:rPr lang="en-US" sz="2000">
                <a:latin typeface="UBS Galatia" charset="0"/>
                <a:cs typeface="Arial" charset="0"/>
              </a:rPr>
              <a:t>π</a:t>
            </a:r>
            <a:r>
              <a:rPr lang="en-US" sz="2000">
                <a:latin typeface="UBS Galatia" charset="0"/>
              </a:rPr>
              <a:t>ὸ</a:t>
            </a:r>
            <a:r>
              <a:rPr lang="en-US" sz="2000">
                <a:latin typeface="UBS Galatia" charset="0"/>
                <a:cs typeface="Arial" charset="0"/>
              </a:rPr>
              <a:t> θεο</a:t>
            </a:r>
            <a:r>
              <a:rPr lang="en-US" sz="2000">
                <a:latin typeface="UBS Galatia" charset="0"/>
              </a:rPr>
              <a:t>ῦ</a:t>
            </a:r>
            <a:r>
              <a:rPr lang="en-US" sz="2000">
                <a:latin typeface="UBS Galatia" charset="0"/>
                <a:cs typeface="Arial" charset="0"/>
              </a:rPr>
              <a:t> πατρ</a:t>
            </a:r>
            <a:r>
              <a:rPr lang="en-US" sz="2000">
                <a:latin typeface="UBS Galatia" charset="0"/>
              </a:rPr>
              <a:t>ὸ</a:t>
            </a:r>
            <a:r>
              <a:rPr lang="en-US" sz="2000">
                <a:latin typeface="UBS Galatia" charset="0"/>
                <a:cs typeface="Arial" charset="0"/>
              </a:rPr>
              <a:t>ς</a:t>
            </a:r>
          </a:p>
          <a:p>
            <a:pPr eaLnBrk="1" hangingPunct="1"/>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κυρ</a:t>
            </a:r>
            <a:r>
              <a:rPr lang="en-US" sz="2000">
                <a:latin typeface="UBS Galatia" charset="0"/>
              </a:rPr>
              <a:t>ί</a:t>
            </a:r>
            <a:r>
              <a:rPr lang="en-US" sz="2000">
                <a:latin typeface="UBS Galatia" charset="0"/>
                <a:cs typeface="Arial" charset="0"/>
              </a:rPr>
              <a:t>ου </a:t>
            </a:r>
            <a:r>
              <a:rPr lang="en-US" sz="2000">
                <a:latin typeface="UBS Galatia" charset="0"/>
              </a:rPr>
              <a:t>Ἰ</a:t>
            </a:r>
            <a:r>
              <a:rPr lang="en-US" sz="2000">
                <a:latin typeface="UBS Galatia" charset="0"/>
                <a:cs typeface="Arial" charset="0"/>
              </a:rPr>
              <a:t>ησο</a:t>
            </a:r>
            <a:r>
              <a:rPr lang="en-US" sz="2000">
                <a:latin typeface="UBS Galatia" charset="0"/>
              </a:rPr>
              <a:t>ῦ</a:t>
            </a:r>
            <a:r>
              <a:rPr lang="en-US" sz="2000">
                <a:latin typeface="UBS Galatia" charset="0"/>
                <a:cs typeface="Arial" charset="0"/>
              </a:rPr>
              <a:t> Χριστο</a:t>
            </a:r>
            <a:r>
              <a:rPr lang="en-US" sz="2000">
                <a:latin typeface="UBS Galatia" charset="0"/>
              </a:rPr>
              <a:t>ῦ</a:t>
            </a:r>
            <a:r>
              <a:rPr lang="en-US" sz="2000">
                <a:latin typeface="UBS Galatia" charset="0"/>
                <a:cs typeface="Arial" charset="0"/>
              </a:rPr>
              <a:t>.</a:t>
            </a:r>
          </a:p>
        </p:txBody>
      </p:sp>
      <p:sp>
        <p:nvSpPr>
          <p:cNvPr id="23557" name="Text Box 5"/>
          <p:cNvSpPr txBox="1">
            <a:spLocks noChangeArrowheads="1"/>
          </p:cNvSpPr>
          <p:nvPr/>
        </p:nvSpPr>
        <p:spPr bwMode="auto">
          <a:xfrm rot="639179">
            <a:off x="2452688" y="541338"/>
            <a:ext cx="16081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latin typeface="Garamond" charset="0"/>
                <a:cs typeface="Arial" charset="0"/>
              </a:rPr>
              <a:t>ROME</a:t>
            </a:r>
          </a:p>
        </p:txBody>
      </p:sp>
      <p:sp>
        <p:nvSpPr>
          <p:cNvPr id="23558" name="Text Box 6"/>
          <p:cNvSpPr txBox="1">
            <a:spLocks noChangeArrowheads="1"/>
          </p:cNvSpPr>
          <p:nvPr/>
        </p:nvSpPr>
        <p:spPr bwMode="auto">
          <a:xfrm>
            <a:off x="228600" y="5181600"/>
            <a:ext cx="40386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chemeClr val="bg1"/>
                </a:solidFill>
                <a:cs typeface="Arial" charset="0"/>
              </a:rPr>
              <a:t>Postcard to Philemon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a:t>
            </a:r>
            <a:r>
              <a:rPr lang="en-US" sz="1200" b="1" dirty="0">
                <a:solidFill>
                  <a:srgbClr val="000000"/>
                </a:solidFill>
                <a:latin typeface="Arial"/>
                <a:cs typeface="Arial"/>
              </a:rPr>
              <a:t>Paul, a prisoner of Christ Jesus, and Timothy our brother, </a:t>
            </a:r>
          </a:p>
          <a:p>
            <a:pPr eaLnBrk="1" hangingPunct="1"/>
            <a:r>
              <a:rPr lang="en-US" sz="1200" b="1" dirty="0">
                <a:solidFill>
                  <a:srgbClr val="000000"/>
                </a:solidFill>
                <a:latin typeface="Arial"/>
                <a:cs typeface="Arial"/>
              </a:rPr>
              <a:t>   To Philemon our dear friend and fellow worker, </a:t>
            </a:r>
            <a:r>
              <a:rPr lang="en-US" sz="1200" b="1" baseline="30000" dirty="0">
                <a:solidFill>
                  <a:srgbClr val="000000"/>
                </a:solidFill>
                <a:latin typeface="Arial"/>
                <a:cs typeface="Arial"/>
              </a:rPr>
              <a:t>2</a:t>
            </a:r>
            <a:r>
              <a:rPr lang="en-US" sz="1200" b="1" dirty="0">
                <a:solidFill>
                  <a:srgbClr val="000000"/>
                </a:solidFill>
                <a:latin typeface="Arial"/>
                <a:cs typeface="Arial"/>
              </a:rPr>
              <a:t>to Apphia our sister, to Archippus our fellow soldier and to the church that meets in your home: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3</a:t>
            </a:r>
            <a:r>
              <a:rPr lang="en-US" sz="1200" b="1" dirty="0">
                <a:solidFill>
                  <a:srgbClr val="000000"/>
                </a:solidFill>
                <a:latin typeface="Arial"/>
                <a:cs typeface="Arial"/>
              </a:rPr>
              <a:t>Grace to you and peace from God our Father and the Lord Jesus Christ. </a:t>
            </a:r>
          </a:p>
          <a:p>
            <a:pPr eaLnBrk="1" hangingPunct="1"/>
            <a:r>
              <a:rPr lang="en-US" sz="1200" b="1" dirty="0">
                <a:solidFill>
                  <a:srgbClr val="000000"/>
                </a:solidFill>
                <a:latin typeface="Arial"/>
                <a:cs typeface="Arial"/>
              </a:rPr>
              <a:t>Thanksgiving and Prayer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4</a:t>
            </a:r>
            <a:r>
              <a:rPr lang="en-US" sz="1200" b="1" dirty="0">
                <a:solidFill>
                  <a:srgbClr val="000000"/>
                </a:solidFill>
                <a:latin typeface="Arial"/>
                <a:cs typeface="Arial"/>
              </a:rPr>
              <a:t>I always thank my God as I remember you in my prayers, </a:t>
            </a:r>
            <a:r>
              <a:rPr lang="en-US" sz="1200" b="1" baseline="30000" dirty="0">
                <a:solidFill>
                  <a:srgbClr val="000000"/>
                </a:solidFill>
                <a:latin typeface="Arial"/>
                <a:cs typeface="Arial"/>
              </a:rPr>
              <a:t>5</a:t>
            </a:r>
            <a:r>
              <a:rPr lang="en-US" sz="1200" b="1" dirty="0">
                <a:solidFill>
                  <a:srgbClr val="000000"/>
                </a:solidFill>
                <a:latin typeface="Arial"/>
                <a:cs typeface="Arial"/>
              </a:rPr>
              <a:t>because I hear about your faith in the Lord Jesus and your love for all the saints. </a:t>
            </a:r>
            <a:r>
              <a:rPr lang="en-US" sz="1200" b="1" baseline="30000" dirty="0">
                <a:solidFill>
                  <a:srgbClr val="000000"/>
                </a:solidFill>
                <a:latin typeface="Arial"/>
                <a:cs typeface="Arial"/>
              </a:rPr>
              <a:t>6</a:t>
            </a:r>
            <a:r>
              <a:rPr lang="en-US" sz="1200" b="1" dirty="0">
                <a:solidFill>
                  <a:srgbClr val="000000"/>
                </a:solidFill>
                <a:latin typeface="Arial"/>
                <a:cs typeface="Arial"/>
              </a:rPr>
              <a:t>I pray that you may be active in sharing your faith, so that you will have a full understanding of every good thing we have in Christ. </a:t>
            </a:r>
            <a:r>
              <a:rPr lang="en-US" sz="1200" b="1" baseline="30000" dirty="0">
                <a:solidFill>
                  <a:srgbClr val="000000"/>
                </a:solidFill>
                <a:latin typeface="Arial"/>
                <a:cs typeface="Arial"/>
              </a:rPr>
              <a:t>7</a:t>
            </a:r>
            <a:r>
              <a:rPr lang="en-US" sz="1200" b="1" dirty="0">
                <a:solidFill>
                  <a:srgbClr val="000000"/>
                </a:solidFill>
                <a:latin typeface="Arial"/>
                <a:cs typeface="Arial"/>
              </a:rPr>
              <a:t>Your love has given me great joy and encouragement, because you, brother, have refreshed the hearts of the saints. </a:t>
            </a:r>
          </a:p>
          <a:p>
            <a:pPr eaLnBrk="1" hangingPunct="1"/>
            <a:r>
              <a:rPr lang="en-US" sz="1200" b="1" dirty="0">
                <a:solidFill>
                  <a:srgbClr val="000000"/>
                </a:solidFill>
                <a:latin typeface="Arial"/>
                <a:cs typeface="Arial"/>
              </a:rPr>
              <a:t>Paul</a:t>
            </a:r>
            <a:r>
              <a:rPr lang="uk-UA" sz="1200" b="1" dirty="0">
                <a:solidFill>
                  <a:srgbClr val="000000"/>
                </a:solidFill>
                <a:latin typeface="Arial"/>
                <a:cs typeface="Arial"/>
              </a:rPr>
              <a:t>'</a:t>
            </a:r>
            <a:r>
              <a:rPr lang="en-US" sz="1200" b="1" dirty="0">
                <a:solidFill>
                  <a:srgbClr val="000000"/>
                </a:solidFill>
                <a:latin typeface="Arial"/>
                <a:cs typeface="Arial"/>
              </a:rPr>
              <a:t>s Plea for Onesimus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8</a:t>
            </a:r>
            <a:r>
              <a:rPr lang="en-US" sz="1200" b="1" dirty="0">
                <a:solidFill>
                  <a:srgbClr val="000000"/>
                </a:solidFill>
                <a:latin typeface="Arial"/>
                <a:cs typeface="Arial"/>
              </a:rPr>
              <a:t>Therefore, although in Christ I could be bold and order you to do what you ought to do, </a:t>
            </a:r>
            <a:r>
              <a:rPr lang="en-US" sz="1200" b="1" baseline="30000" dirty="0">
                <a:solidFill>
                  <a:srgbClr val="000000"/>
                </a:solidFill>
                <a:latin typeface="Arial"/>
                <a:cs typeface="Arial"/>
              </a:rPr>
              <a:t>9</a:t>
            </a:r>
            <a:r>
              <a:rPr lang="en-US" sz="1200" b="1" dirty="0">
                <a:solidFill>
                  <a:srgbClr val="000000"/>
                </a:solidFill>
                <a:latin typeface="Arial"/>
                <a:cs typeface="Arial"/>
              </a:rPr>
              <a:t>yet I appeal to you on the basis of love. I then, as Paul–an old man and now also a prisoner of Christ Jesus– </a:t>
            </a:r>
            <a:r>
              <a:rPr lang="en-US" sz="1200" b="1" baseline="30000" dirty="0">
                <a:solidFill>
                  <a:srgbClr val="000000"/>
                </a:solidFill>
                <a:latin typeface="Arial"/>
                <a:cs typeface="Arial"/>
              </a:rPr>
              <a:t>10</a:t>
            </a:r>
            <a:r>
              <a:rPr lang="en-US" sz="1200" b="1" dirty="0">
                <a:solidFill>
                  <a:srgbClr val="000000"/>
                </a:solidFill>
                <a:latin typeface="Arial"/>
                <a:cs typeface="Arial"/>
              </a:rPr>
              <a:t>I appeal to you for my son Onesimus, who became my son while I was in chains. </a:t>
            </a:r>
            <a:r>
              <a:rPr lang="en-US" sz="1200" b="1" baseline="30000" dirty="0">
                <a:solidFill>
                  <a:srgbClr val="000000"/>
                </a:solidFill>
                <a:latin typeface="Arial"/>
                <a:cs typeface="Arial"/>
              </a:rPr>
              <a:t>11</a:t>
            </a:r>
            <a:r>
              <a:rPr lang="en-US" sz="1200" b="1" dirty="0">
                <a:solidFill>
                  <a:srgbClr val="000000"/>
                </a:solidFill>
                <a:latin typeface="Arial"/>
                <a:cs typeface="Arial"/>
              </a:rPr>
              <a:t>Formerly he was useless to you, but now he has become useful both to you and to 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12</a:t>
            </a:r>
            <a:r>
              <a:rPr lang="en-US" sz="1200" b="1" dirty="0">
                <a:solidFill>
                  <a:srgbClr val="000000"/>
                </a:solidFill>
                <a:latin typeface="Arial"/>
                <a:cs typeface="Arial"/>
              </a:rPr>
              <a:t>I am sending him–who is my very heart–back to you. </a:t>
            </a:r>
            <a:r>
              <a:rPr lang="en-US" sz="1200" b="1" baseline="30000" dirty="0">
                <a:solidFill>
                  <a:srgbClr val="000000"/>
                </a:solidFill>
                <a:latin typeface="Arial"/>
                <a:cs typeface="Arial"/>
              </a:rPr>
              <a:t>13</a:t>
            </a:r>
            <a:r>
              <a:rPr lang="en-US" sz="1200" b="1" dirty="0">
                <a:solidFill>
                  <a:srgbClr val="000000"/>
                </a:solidFill>
                <a:latin typeface="Arial"/>
                <a:cs typeface="Arial"/>
              </a:rPr>
              <a:t>I would have liked to keep him with me so that he could take your place in helping me while I am in chains for the gospel. </a:t>
            </a:r>
            <a:r>
              <a:rPr lang="en-US" sz="1200" b="1" baseline="30000" dirty="0">
                <a:solidFill>
                  <a:srgbClr val="000000"/>
                </a:solidFill>
                <a:latin typeface="Arial"/>
                <a:cs typeface="Arial"/>
              </a:rPr>
              <a:t>14</a:t>
            </a:r>
            <a:r>
              <a:rPr lang="en-US" sz="1200" b="1" dirty="0">
                <a:solidFill>
                  <a:srgbClr val="000000"/>
                </a:solidFill>
                <a:latin typeface="Arial"/>
                <a:cs typeface="Arial"/>
              </a:rPr>
              <a:t>But I did not want to do anything without your consent, so that any favor you do will be spontaneous and not forced. </a:t>
            </a:r>
            <a:r>
              <a:rPr lang="en-US" sz="1200" b="1" baseline="30000" dirty="0">
                <a:solidFill>
                  <a:srgbClr val="000000"/>
                </a:solidFill>
                <a:latin typeface="Arial"/>
                <a:cs typeface="Arial"/>
              </a:rPr>
              <a:t>15</a:t>
            </a:r>
            <a:r>
              <a:rPr lang="en-US" sz="1200" b="1" dirty="0">
                <a:solidFill>
                  <a:srgbClr val="000000"/>
                </a:solidFill>
                <a:latin typeface="Arial"/>
                <a:cs typeface="Arial"/>
              </a:rPr>
              <a:t>Perhaps the reason he was separated from you for a little while was that you might have him back for good– </a:t>
            </a:r>
            <a:r>
              <a:rPr lang="en-US" sz="1200" b="1" baseline="30000" dirty="0">
                <a:solidFill>
                  <a:srgbClr val="000000"/>
                </a:solidFill>
                <a:latin typeface="Arial"/>
                <a:cs typeface="Arial"/>
              </a:rPr>
              <a:t>16</a:t>
            </a:r>
            <a:r>
              <a:rPr lang="en-US" sz="1200" b="1" dirty="0">
                <a:solidFill>
                  <a:srgbClr val="000000"/>
                </a:solidFill>
                <a:latin typeface="Arial"/>
                <a:cs typeface="Arial"/>
              </a:rPr>
              <a:t>no longer as a slave, but better than a slave, as a dear brother. He is very dear to me but even dearer to you, both as a man and as a brother in the Lord.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17</a:t>
            </a:r>
            <a:r>
              <a:rPr lang="en-US" sz="1200" b="1" dirty="0">
                <a:solidFill>
                  <a:srgbClr val="000000"/>
                </a:solidFill>
                <a:latin typeface="Arial"/>
                <a:cs typeface="Arial"/>
              </a:rPr>
              <a:t>So if you consider me a partner, welcome him as you would welcome me. </a:t>
            </a:r>
            <a:r>
              <a:rPr lang="en-US" sz="1200" b="1" baseline="30000" dirty="0">
                <a:solidFill>
                  <a:srgbClr val="000000"/>
                </a:solidFill>
                <a:latin typeface="Arial"/>
                <a:cs typeface="Arial"/>
              </a:rPr>
              <a:t>18</a:t>
            </a:r>
            <a:r>
              <a:rPr lang="en-US" sz="1200" b="1" dirty="0">
                <a:solidFill>
                  <a:srgbClr val="000000"/>
                </a:solidFill>
                <a:latin typeface="Arial"/>
                <a:cs typeface="Arial"/>
              </a:rPr>
              <a:t>If he has done you any wrong or owes you anything, charge it to me. </a:t>
            </a:r>
            <a:r>
              <a:rPr lang="en-US" sz="1200" b="1" baseline="30000" dirty="0">
                <a:solidFill>
                  <a:srgbClr val="000000"/>
                </a:solidFill>
                <a:latin typeface="Arial"/>
                <a:cs typeface="Arial"/>
              </a:rPr>
              <a:t>19</a:t>
            </a:r>
            <a:r>
              <a:rPr lang="en-US" sz="1200" b="1" dirty="0">
                <a:solidFill>
                  <a:srgbClr val="000000"/>
                </a:solidFill>
                <a:latin typeface="Arial"/>
                <a:cs typeface="Arial"/>
              </a:rPr>
              <a:t>I, Paul, am writing this with my own hand. I will pay it back–not to mention that you owe me your very self. </a:t>
            </a:r>
            <a:r>
              <a:rPr lang="en-US" sz="1200" b="1" baseline="30000" dirty="0">
                <a:solidFill>
                  <a:srgbClr val="000000"/>
                </a:solidFill>
                <a:latin typeface="Arial"/>
                <a:cs typeface="Arial"/>
              </a:rPr>
              <a:t>20</a:t>
            </a:r>
            <a:r>
              <a:rPr lang="en-US" sz="1200" b="1" dirty="0">
                <a:solidFill>
                  <a:srgbClr val="000000"/>
                </a:solidFill>
                <a:latin typeface="Arial"/>
                <a:cs typeface="Arial"/>
              </a:rPr>
              <a:t>I do wish, brother, that I may have some benefit from you in the Lord; refresh my heart in Christ. </a:t>
            </a:r>
            <a:r>
              <a:rPr lang="en-US" sz="1200" b="1" baseline="30000" dirty="0">
                <a:solidFill>
                  <a:srgbClr val="000000"/>
                </a:solidFill>
                <a:latin typeface="Arial"/>
                <a:cs typeface="Arial"/>
              </a:rPr>
              <a:t>21</a:t>
            </a:r>
            <a:r>
              <a:rPr lang="en-US" sz="1200" b="1" dirty="0">
                <a:solidFill>
                  <a:srgbClr val="000000"/>
                </a:solidFill>
                <a:latin typeface="Arial"/>
                <a:cs typeface="Arial"/>
              </a:rPr>
              <a:t>Confident of your obedience, I write to you, knowing that you will do even more than I ask.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22</a:t>
            </a:r>
            <a:r>
              <a:rPr lang="en-US" sz="1200" b="1" dirty="0">
                <a:solidFill>
                  <a:srgbClr val="000000"/>
                </a:solidFill>
                <a:latin typeface="Arial"/>
                <a:cs typeface="Arial"/>
              </a:rPr>
              <a:t>And one thing more: Prepare a guest room for me, because I hope to be restored to you in answer to your prayers.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23</a:t>
            </a:r>
            <a:r>
              <a:rPr lang="en-US" sz="1200" b="1" dirty="0">
                <a:solidFill>
                  <a:srgbClr val="000000"/>
                </a:solidFill>
                <a:latin typeface="Arial"/>
                <a:cs typeface="Arial"/>
              </a:rPr>
              <a:t>Epaphras, my fellow prisoner in Christ Jesus, sends you greetings. </a:t>
            </a:r>
            <a:r>
              <a:rPr lang="en-US" sz="1200" b="1" baseline="30000" dirty="0">
                <a:solidFill>
                  <a:srgbClr val="000000"/>
                </a:solidFill>
                <a:latin typeface="Arial"/>
                <a:cs typeface="Arial"/>
              </a:rPr>
              <a:t>24</a:t>
            </a:r>
            <a:r>
              <a:rPr lang="en-US" sz="1200" b="1" dirty="0">
                <a:solidFill>
                  <a:srgbClr val="000000"/>
                </a:solidFill>
                <a:latin typeface="Arial"/>
                <a:cs typeface="Arial"/>
              </a:rPr>
              <a:t>And so do Mark, Aristarchus, Demas and Luke, my fellow workers.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25</a:t>
            </a:r>
            <a:r>
              <a:rPr lang="en-US" sz="1200" b="1" dirty="0">
                <a:solidFill>
                  <a:srgbClr val="000000"/>
                </a:solidFill>
                <a:latin typeface="Arial"/>
                <a:cs typeface="Arial"/>
              </a:rPr>
              <a:t>The grace of the Lord Jesus Christ be with your spirit.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b="1" dirty="0">
                <a:solidFill>
                  <a:srgbClr val="FFFFFF"/>
                </a:solidFill>
                <a:latin typeface="Arial"/>
                <a:cs typeface="Arial"/>
              </a:rPr>
              <a:t>. Characteristics .</a:t>
            </a:r>
          </a:p>
        </p:txBody>
      </p:sp>
      <p:sp>
        <p:nvSpPr>
          <p:cNvPr id="32772" name="Text Box 4"/>
          <p:cNvSpPr txBox="1">
            <a:spLocks noChangeArrowheads="1"/>
          </p:cNvSpPr>
          <p:nvPr/>
        </p:nvSpPr>
        <p:spPr bwMode="auto">
          <a:xfrm rot="-1888990">
            <a:off x="576864" y="3386465"/>
            <a:ext cx="7614034"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CC0000"/>
                </a:solidFill>
                <a:latin typeface="Arial"/>
                <a:cs typeface="Arial"/>
              </a:rPr>
              <a:t>Shortest letter of Paul</a:t>
            </a:r>
            <a:r>
              <a:rPr lang="uk-UA" altLang="ja-JP" sz="2800" b="1" dirty="0">
                <a:solidFill>
                  <a:srgbClr val="CC0000"/>
                </a:solidFill>
                <a:latin typeface="Arial"/>
                <a:cs typeface="Arial"/>
              </a:rPr>
              <a:t>'</a:t>
            </a:r>
            <a:r>
              <a:rPr lang="en-US" altLang="ja-JP" sz="2800" b="1" dirty="0">
                <a:solidFill>
                  <a:srgbClr val="CC0000"/>
                </a:solidFill>
                <a:latin typeface="Arial"/>
                <a:cs typeface="Arial"/>
              </a:rPr>
              <a:t>s epistles (25 verses)</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prisoner for preaching the Good News about Christ Jesus, and from our brother Timothy. I am writing to Philemon,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Apphia, and to our fellow soldier 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28211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(vv.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Onesimus.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effectLst>
                  <a:glow rad="127000">
                    <a:schemeClr val="tx1"/>
                  </a:glow>
                </a:effectLst>
                <a:latin typeface="Arial" charset="0"/>
                <a:ea typeface="ＭＳ Ｐゴシック" charset="0"/>
                <a:cs typeface="ＭＳ Ｐゴシック" charset="0"/>
              </a:rPr>
              <a:t>hasn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been of much use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effectLst>
                  <a:glow rad="127000">
                    <a:schemeClr val="tx1"/>
                  </a:glow>
                </a:effectLst>
                <a:latin typeface="Arial" charset="0"/>
                <a:ea typeface="ＭＳ Ｐゴシック" charset="0"/>
                <a:cs typeface="ＭＳ Ｐゴシック" charset="0"/>
              </a:rPr>
              <a:t>12</a:t>
            </a:r>
            <a:r>
              <a:rPr lang="en-US" sz="3600" b="1" dirty="0">
                <a:effectLst>
                  <a:glow rad="127000">
                    <a:schemeClr val="tx1"/>
                  </a:glow>
                </a:effectLst>
                <a:latin typeface="Arial" charset="0"/>
                <a:ea typeface="ＭＳ Ｐゴシック" charset="0"/>
                <a:cs typeface="ＭＳ Ｐゴシック" charset="0"/>
              </a:rPr>
              <a:t>I am sending him back to you, and with him comes my own heart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10-12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2062103"/>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3200" b="1" dirty="0">
                <a:solidFill>
                  <a:srgbClr val="000000"/>
                </a:solidFill>
                <a:cs typeface="Arial" charset="0"/>
              </a:rPr>
              <a:t>Verse 17</a:t>
            </a:r>
          </a:p>
          <a:p>
            <a:pPr eaLnBrk="1" hangingPunct="1"/>
            <a:r>
              <a:rPr lang="ru-RU" altLang="zh-CN" sz="3200" b="1" dirty="0">
                <a:solidFill>
                  <a:srgbClr val="000000"/>
                </a:solidFill>
                <a:cs typeface="Arial" charset="0"/>
              </a:rPr>
              <a:t>"</a:t>
            </a:r>
            <a:r>
              <a:rPr lang="en-US" altLang="zh-CN" sz="3200" b="1" dirty="0">
                <a:solidFill>
                  <a:srgbClr val="000000"/>
                </a:solidFill>
                <a:cs typeface="Arial" charset="0"/>
              </a:rPr>
              <a:t>So if you consider me a </a:t>
            </a:r>
            <a:r>
              <a:rPr lang="en-US" altLang="zh-CN" sz="3200" b="1" dirty="0">
                <a:solidFill>
                  <a:srgbClr val="0000FF"/>
                </a:solidFill>
                <a:cs typeface="Arial" charset="0"/>
              </a:rPr>
              <a:t>partner</a:t>
            </a:r>
            <a:r>
              <a:rPr lang="en-US" altLang="zh-CN" sz="3200" b="1" dirty="0">
                <a:solidFill>
                  <a:srgbClr val="000000"/>
                </a:solidFill>
                <a:cs typeface="Arial" charset="0"/>
              </a:rPr>
              <a:t>, welcome him as you would welcome me.</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27911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Hiding Place</a:t>
            </a:r>
          </a:p>
        </p:txBody>
      </p:sp>
    </p:spTree>
    <p:extLst>
      <p:ext uri="{BB962C8B-B14F-4D97-AF65-F5344CB8AC3E}">
        <p14:creationId xmlns:p14="http://schemas.microsoft.com/office/powerpoint/2010/main" val="789632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Begin by seeing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Tree>
    <p:extLst>
      <p:ext uri="{BB962C8B-B14F-4D97-AF65-F5344CB8AC3E}">
        <p14:creationId xmlns:p14="http://schemas.microsoft.com/office/powerpoint/2010/main" val="17839368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a:t>
            </a:r>
            <a:r>
              <a:rPr lang="en-US" sz="3600" b="1" dirty="0">
                <a:solidFill>
                  <a:srgbClr val="FFFF00"/>
                </a:solidFill>
                <a:effectLst>
                  <a:glow rad="127000">
                    <a:schemeClr val="tx1"/>
                  </a:glow>
                </a:effectLst>
                <a:latin typeface="Arial" charset="0"/>
                <a:ea typeface="ＭＳ Ｐゴシック" charset="0"/>
                <a:cs typeface="ＭＳ Ｐゴシック" charset="0"/>
              </a:rPr>
              <a:t>prisoner</a:t>
            </a:r>
            <a:r>
              <a:rPr lang="en-US" sz="3600" b="1" dirty="0">
                <a:effectLst>
                  <a:glow rad="127000">
                    <a:schemeClr val="tx1"/>
                  </a:glow>
                </a:effectLst>
                <a:latin typeface="Arial" charset="0"/>
                <a:ea typeface="ＭＳ Ｐゴシック" charset="0"/>
                <a:cs typeface="ＭＳ Ｐゴシック" charset="0"/>
              </a:rPr>
              <a:t> for preaching the Good News about Christ Jesus, and from our </a:t>
            </a:r>
            <a:r>
              <a:rPr lang="en-US" sz="3600" b="1" dirty="0">
                <a:solidFill>
                  <a:srgbClr val="FFFF00"/>
                </a:solidFill>
                <a:effectLst>
                  <a:glow rad="127000">
                    <a:schemeClr val="tx1"/>
                  </a:glow>
                </a:effectLst>
                <a:latin typeface="Arial" charset="0"/>
                <a:ea typeface="ＭＳ Ｐゴシック" charset="0"/>
                <a:cs typeface="ＭＳ Ｐゴシック" charset="0"/>
              </a:rPr>
              <a:t>brother</a:t>
            </a:r>
            <a:r>
              <a:rPr lang="en-US" sz="3600" b="1" dirty="0">
                <a:effectLst>
                  <a:glow rad="127000">
                    <a:schemeClr val="tx1"/>
                  </a:glow>
                </a:effectLst>
                <a:latin typeface="Arial" charset="0"/>
                <a:ea typeface="ＭＳ Ｐゴシック" charset="0"/>
                <a:cs typeface="ＭＳ Ｐゴシック" charset="0"/>
              </a:rPr>
              <a:t> Timothy. I am writing to Philemon, our </a:t>
            </a:r>
            <a:r>
              <a:rPr lang="en-US" sz="3600" b="1" dirty="0">
                <a:solidFill>
                  <a:srgbClr val="FFFF00"/>
                </a:solidFill>
                <a:effectLst>
                  <a:glow rad="127000">
                    <a:schemeClr val="tx1"/>
                  </a:glow>
                </a:effectLst>
                <a:latin typeface="Arial" charset="0"/>
                <a:ea typeface="ＭＳ Ｐゴシック" charset="0"/>
                <a:cs typeface="ＭＳ Ｐゴシック" charset="0"/>
              </a:rPr>
              <a:t>beloved co-worker</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a:t>
            </a:r>
            <a:r>
              <a:rPr lang="en-US" sz="3600" b="1" dirty="0">
                <a:solidFill>
                  <a:srgbClr val="FFFF00"/>
                </a:solidFill>
                <a:effectLst>
                  <a:glow rad="127000">
                    <a:schemeClr val="tx1"/>
                  </a:glow>
                </a:effectLst>
                <a:latin typeface="Arial" charset="0"/>
                <a:ea typeface="ＭＳ Ｐゴシック" charset="0"/>
                <a:cs typeface="ＭＳ Ｐゴシック" charset="0"/>
              </a:rPr>
              <a:t>sister</a:t>
            </a:r>
            <a:r>
              <a:rPr lang="en-US" sz="3600" b="1" dirty="0">
                <a:effectLst>
                  <a:glow rad="127000">
                    <a:schemeClr val="tx1"/>
                  </a:glow>
                </a:effectLst>
                <a:latin typeface="Arial" charset="0"/>
                <a:ea typeface="ＭＳ Ｐゴシック" charset="0"/>
                <a:cs typeface="ＭＳ Ｐゴシック" charset="0"/>
              </a:rPr>
              <a:t> Apphia, and to our </a:t>
            </a:r>
            <a:r>
              <a:rPr lang="en-US" sz="3600" b="1" dirty="0">
                <a:solidFill>
                  <a:srgbClr val="FFFF00"/>
                </a:solidFill>
                <a:effectLst>
                  <a:glow rad="127000">
                    <a:schemeClr val="tx1"/>
                  </a:glow>
                </a:effectLst>
                <a:latin typeface="Arial" charset="0"/>
                <a:ea typeface="ＭＳ Ｐゴシック" charset="0"/>
                <a:cs typeface="ＭＳ Ｐゴシック" charset="0"/>
              </a:rPr>
              <a:t>fellow soldier </a:t>
            </a:r>
            <a:r>
              <a:rPr lang="en-US" sz="3600" b="1" dirty="0">
                <a:effectLst>
                  <a:glow rad="127000">
                    <a:schemeClr val="tx1"/>
                  </a:glow>
                </a:effectLst>
                <a:latin typeface="Arial" charset="0"/>
                <a:ea typeface="ＭＳ Ｐゴシック" charset="0"/>
                <a:cs typeface="ＭＳ Ｐゴシック" charset="0"/>
              </a:rPr>
              <a:t>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46903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sz="4400" dirty="0">
                <a:solidFill>
                  <a:schemeClr val="bg1"/>
                </a:solidFill>
                <a:effectLst>
                  <a:glow rad="228600">
                    <a:schemeClr val="tx1"/>
                  </a:glow>
                </a:effectLst>
                <a:latin typeface="Arial" charset="0"/>
              </a:rPr>
              <a:t>. Authorship .</a:t>
            </a: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r>
              <a:rPr lang="en-US" sz="2800" b="1" dirty="0">
                <a:solidFill>
                  <a:schemeClr val="bg1"/>
                </a:solidFill>
                <a:effectLst>
                  <a:glow rad="228600">
                    <a:schemeClr val="tx1"/>
                  </a:glow>
                  <a:outerShdw blurRad="38100" dist="38100" dir="2700000" algn="tl">
                    <a:srgbClr val="DDDDDD"/>
                  </a:outerShdw>
                </a:effectLst>
                <a:latin typeface="Arial"/>
                <a:cs typeface="Arial"/>
              </a:rPr>
              <a:t>Verse 1</a:t>
            </a:r>
          </a:p>
          <a:p>
            <a:pPr eaLnBrk="1" hangingPunct="1">
              <a:defRPr/>
            </a:pPr>
            <a:r>
              <a:rPr lang="en-US" sz="2800" b="1" dirty="0">
                <a:solidFill>
                  <a:schemeClr val="bg1"/>
                </a:solidFill>
                <a:effectLst>
                  <a:glow rad="228600">
                    <a:schemeClr val="tx1"/>
                  </a:glow>
                  <a:outerShdw blurRad="38100" dist="38100" dir="2700000" algn="tl">
                    <a:srgbClr val="DDDDDD"/>
                  </a:outerShdw>
                </a:effectLst>
                <a:latin typeface="Arial"/>
                <a:cs typeface="Arial"/>
              </a:rPr>
              <a:t>Paul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Verse 9 </a:t>
            </a: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Paul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Verse 19</a:t>
            </a: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Paul….………………………. </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6794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chemeClr val="bg1"/>
                </a:solidFill>
                <a:effectLst>
                  <a:glow rad="228600">
                    <a:schemeClr val="tx1"/>
                  </a:glow>
                </a:effectLst>
                <a:cs typeface="Arial" charset="0"/>
              </a:rPr>
              <a:t>Paul</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effectLst>
                  <a:glow rad="228600">
                    <a:schemeClr val="tx1"/>
                  </a:glow>
                </a:effectLst>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866567"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Date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chemeClr val="tx1"/>
                  </a:glow>
                </a:effectLst>
                <a:latin typeface="Arial"/>
                <a:cs typeface="Arial"/>
              </a:rPr>
              <a:t> During Paul</a:t>
            </a:r>
            <a:r>
              <a:rPr lang="uk-UA" altLang="ja-JP" sz="3200" b="1" dirty="0">
                <a:solidFill>
                  <a:srgbClr val="FFFFFF"/>
                </a:solidFill>
                <a:effectLst>
                  <a:glow rad="228600">
                    <a:schemeClr val="tx1"/>
                  </a:glow>
                </a:effectLst>
                <a:latin typeface="Arial"/>
                <a:cs typeface="Arial"/>
              </a:rPr>
              <a:t>'</a:t>
            </a:r>
            <a:r>
              <a:rPr lang="en-US" altLang="ja-JP" sz="3200" b="1" dirty="0">
                <a:solidFill>
                  <a:srgbClr val="FFFFFF"/>
                </a:solidFill>
                <a:effectLst>
                  <a:glow rad="228600">
                    <a:schemeClr val="tx1"/>
                  </a:glow>
                </a:effectLst>
                <a:latin typeface="Arial"/>
                <a:cs typeface="Arial"/>
              </a:rPr>
              <a:t>s imprisonment in Rome</a:t>
            </a:r>
          </a:p>
          <a:p>
            <a:pPr eaLnBrk="1" hangingPunct="1">
              <a:buFontTx/>
              <a:buChar char="•"/>
            </a:pPr>
            <a:r>
              <a:rPr lang="en-US" sz="3200" b="1" dirty="0">
                <a:solidFill>
                  <a:srgbClr val="FFFFFF"/>
                </a:solidFill>
                <a:effectLst>
                  <a:glow rad="228600">
                    <a:schemeClr val="tx1"/>
                  </a:glow>
                </a:effectLst>
                <a:latin typeface="Arial"/>
                <a:cs typeface="Arial"/>
              </a:rPr>
              <a:t> Fall AD 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latin typeface="Arial"/>
                <a:cs typeface="Arial"/>
              </a:rPr>
              <a:t>246</a:t>
            </a:r>
            <a:endParaRPr lang="en-US" dirty="0">
              <a:latin typeface="Arial"/>
              <a:cs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Recipient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chemeClr val="bg1"/>
                </a:solidFill>
                <a:effectLst>
                  <a:glow rad="241300">
                    <a:schemeClr val="tx1"/>
                  </a:glow>
                </a:effectLst>
                <a:cs typeface="Arial" charset="0"/>
              </a:rPr>
              <a:t>Philemon was a wealthy man in Colosse</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241300">
                    <a:schemeClr val="tx1"/>
                  </a:glow>
                </a:effectLst>
                <a:cs typeface="Arial" charset="0"/>
              </a:rPr>
              <a:t>246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dirty="0">
                <a:solidFill>
                  <a:schemeClr val="tx1"/>
                </a:solidFill>
                <a:latin typeface="Arial" charset="0"/>
              </a:rPr>
              <a:t>. Recipients .</a:t>
            </a:r>
          </a:p>
        </p:txBody>
      </p:sp>
      <p:sp>
        <p:nvSpPr>
          <p:cNvPr id="142339" name="Text Box 4"/>
          <p:cNvSpPr txBox="1">
            <a:spLocks noChangeArrowheads="1"/>
          </p:cNvSpPr>
          <p:nvPr/>
        </p:nvSpPr>
        <p:spPr bwMode="auto">
          <a:xfrm>
            <a:off x="228600" y="1082154"/>
            <a:ext cx="5351512" cy="557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u="sng" dirty="0">
                <a:cs typeface="Arial" charset="0"/>
              </a:rPr>
              <a:t>Primary addressee: Philemon </a:t>
            </a:r>
          </a:p>
          <a:p>
            <a:pPr eaLnBrk="1" hangingPunct="1"/>
            <a:r>
              <a:rPr lang="en-US" b="1" dirty="0">
                <a:cs typeface="Arial" charset="0"/>
              </a:rPr>
              <a:t>A wealthy Christian slave owner in Colosse</a:t>
            </a:r>
            <a:endParaRPr lang="en-US" sz="1800" b="1" dirty="0">
              <a:cs typeface="Arial" charset="0"/>
            </a:endParaRPr>
          </a:p>
          <a:p>
            <a:pPr eaLnBrk="1" hangingPunct="1"/>
            <a:endParaRPr lang="en-US" altLang="zh-CN" b="1" dirty="0">
              <a:cs typeface="Arial" charset="0"/>
            </a:endParaRPr>
          </a:p>
          <a:p>
            <a:pPr eaLnBrk="1" hangingPunct="1"/>
            <a:r>
              <a:rPr lang="en-US" altLang="zh-CN" b="1" dirty="0">
                <a:cs typeface="Arial" charset="0"/>
              </a:rPr>
              <a:t>Verse 1b – </a:t>
            </a:r>
            <a:r>
              <a:rPr lang="ru-RU" altLang="zh-CN" b="1" dirty="0">
                <a:cs typeface="Arial" charset="0"/>
              </a:rPr>
              <a:t>"</a:t>
            </a:r>
            <a:r>
              <a:rPr lang="en-US" altLang="zh-CN" b="1" dirty="0">
                <a:cs typeface="Arial" charset="0"/>
              </a:rPr>
              <a:t>To Philemon </a:t>
            </a:r>
            <a:r>
              <a:rPr lang="en-US" altLang="zh-CN" b="1" dirty="0">
                <a:solidFill>
                  <a:srgbClr val="0000FF"/>
                </a:solidFill>
                <a:cs typeface="Arial" charset="0"/>
              </a:rPr>
              <a:t>our dear friend and fellow worker</a:t>
            </a:r>
            <a:r>
              <a:rPr lang="ru-RU" altLang="zh-CN" b="1" dirty="0">
                <a:cs typeface="Arial" charset="0"/>
              </a:rPr>
              <a:t>"</a:t>
            </a:r>
            <a:r>
              <a:rPr lang="en-US" altLang="zh-CN" sz="2800" b="1" dirty="0">
                <a:cs typeface="Arial" charset="0"/>
              </a:rPr>
              <a:t> </a:t>
            </a:r>
          </a:p>
          <a:p>
            <a:pPr eaLnBrk="1" hangingPunct="1"/>
            <a:endParaRPr lang="en-US" altLang="zh-CN" sz="2800" b="1" dirty="0">
              <a:cs typeface="Arial" charset="0"/>
            </a:endParaRPr>
          </a:p>
          <a:p>
            <a:pPr eaLnBrk="1" hangingPunct="1"/>
            <a:r>
              <a:rPr lang="en-US" altLang="zh-CN" sz="2800" b="1" u="sng" dirty="0">
                <a:cs typeface="Arial" charset="0"/>
              </a:rPr>
              <a:t>Others: Church members</a:t>
            </a:r>
          </a:p>
          <a:p>
            <a:pPr eaLnBrk="1" hangingPunct="1"/>
            <a:endParaRPr lang="en-US" altLang="zh-CN" sz="2800" b="1" dirty="0">
              <a:cs typeface="Arial" charset="0"/>
            </a:endParaRPr>
          </a:p>
          <a:p>
            <a:pPr eaLnBrk="1" hangingPunct="1"/>
            <a:r>
              <a:rPr lang="en-US" b="1" dirty="0">
                <a:cs typeface="Arial" charset="0"/>
              </a:rPr>
              <a:t>Verse 2 – </a:t>
            </a:r>
            <a:r>
              <a:rPr lang="ru-RU" b="1" dirty="0">
                <a:cs typeface="Arial" charset="0"/>
              </a:rPr>
              <a:t>"</a:t>
            </a:r>
            <a:r>
              <a:rPr lang="en-US" b="1" dirty="0">
                <a:cs typeface="Arial" charset="0"/>
              </a:rPr>
              <a:t>to Apphia </a:t>
            </a:r>
            <a:r>
              <a:rPr lang="en-US" b="1" dirty="0">
                <a:solidFill>
                  <a:srgbClr val="0000FF"/>
                </a:solidFill>
                <a:cs typeface="Arial" charset="0"/>
              </a:rPr>
              <a:t>our sister</a:t>
            </a:r>
            <a:r>
              <a:rPr lang="en-US" b="1" dirty="0">
                <a:cs typeface="Arial" charset="0"/>
              </a:rPr>
              <a:t>, to Archippus </a:t>
            </a:r>
            <a:r>
              <a:rPr lang="en-US" b="1" dirty="0">
                <a:solidFill>
                  <a:srgbClr val="0000FF"/>
                </a:solidFill>
                <a:cs typeface="Arial" charset="0"/>
              </a:rPr>
              <a:t>our fellow soldier</a:t>
            </a:r>
            <a:r>
              <a:rPr lang="en-US" b="1" dirty="0">
                <a:cs typeface="Arial" charset="0"/>
              </a:rPr>
              <a:t> and </a:t>
            </a:r>
            <a:br>
              <a:rPr lang="en-US" b="1" dirty="0">
                <a:cs typeface="Arial" charset="0"/>
              </a:rPr>
            </a:br>
            <a:r>
              <a:rPr lang="en-US" b="1" dirty="0">
                <a:cs typeface="Arial" charset="0"/>
              </a:rPr>
              <a:t>to the church that </a:t>
            </a:r>
            <a:r>
              <a:rPr lang="en-US" b="1" dirty="0">
                <a:solidFill>
                  <a:srgbClr val="0000FF"/>
                </a:solidFill>
                <a:cs typeface="Arial" charset="0"/>
              </a:rPr>
              <a:t>meets in your home</a:t>
            </a:r>
            <a:r>
              <a:rPr lang="ru-RU" b="1" dirty="0">
                <a:cs typeface="Arial" charset="0"/>
              </a:rPr>
              <a:t>"</a:t>
            </a:r>
            <a:endParaRPr lang="en-US" altLang="ja-JP" b="1" i="1" dirty="0">
              <a:cs typeface="Arial" charset="0"/>
            </a:endParaRPr>
          </a:p>
          <a:p>
            <a:pPr eaLnBrk="1" hangingPunct="1"/>
            <a:endParaRPr lang="en-US" b="1" i="1" dirty="0">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246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solidFill>
                  <a:srgbClr val="FFFF00"/>
                </a:solidFill>
                <a:effectLst>
                  <a:glow rad="127000">
                    <a:schemeClr val="tx1"/>
                  </a:glow>
                </a:effectLst>
                <a:latin typeface="Arial" charset="0"/>
                <a:ea typeface="ＭＳ Ｐゴシック" charset="0"/>
                <a:cs typeface="ＭＳ Ｐゴシック" charset="0"/>
              </a:rPr>
              <a:t>7</a:t>
            </a:r>
            <a:r>
              <a:rPr lang="en-US" sz="3600" b="1" dirty="0">
                <a:solidFill>
                  <a:srgbClr val="FFFF00"/>
                </a:solidFill>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241300">
                    <a:schemeClr val="tx1"/>
                  </a:glow>
                </a:effectLst>
                <a:latin typeface="Arial" charset="0"/>
              </a:rPr>
              <a:t>. Occasion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chemeClr val="bg1"/>
                </a:solidFill>
                <a:effectLst>
                  <a:glow rad="241300">
                    <a:schemeClr val="tx1"/>
                  </a:glow>
                </a:effectLst>
                <a:cs typeface="Arial" charset="0"/>
              </a:rPr>
              <a:t>Philemon owned a slave named Onesimus</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241300">
                    <a:schemeClr val="tx1"/>
                  </a:glow>
                </a:effectLst>
                <a:cs typeface="Arial" charset="0"/>
              </a:rPr>
              <a:t>246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Paul appealed for Philemon</a:t>
            </a:r>
            <a:r>
              <a:rPr lang="uk-UA"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s </a:t>
            </a:r>
            <a:r>
              <a:rPr lang="en-US" b="1" i="1" dirty="0">
                <a:solidFill>
                  <a:srgbClr val="008000"/>
                </a:solidFill>
                <a:effectLst>
                  <a:glow rad="127000">
                    <a:schemeClr val="bg1"/>
                  </a:glow>
                </a:effectLst>
                <a:latin typeface="Arial" charset="0"/>
                <a:ea typeface="ＭＳ Ｐゴシック" charset="0"/>
                <a:cs typeface="ＭＳ Ｐゴシック" charset="0"/>
              </a:rPr>
              <a:t>forgiveness</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of his returning runaway slave, Onesimus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Tree>
    <p:extLst>
      <p:ext uri="{BB962C8B-B14F-4D97-AF65-F5344CB8AC3E}">
        <p14:creationId xmlns:p14="http://schemas.microsoft.com/office/powerpoint/2010/main" val="1641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(vv.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Onesimus ran away</a:t>
            </a:r>
          </a:p>
        </p:txBody>
      </p:sp>
    </p:spTree>
    <p:extLst>
      <p:ext uri="{BB962C8B-B14F-4D97-AF65-F5344CB8AC3E}">
        <p14:creationId xmlns:p14="http://schemas.microsoft.com/office/powerpoint/2010/main" val="30056196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Onesimus had done injustice to and stolen from Philemon</a:t>
            </a:r>
          </a:p>
        </p:txBody>
      </p:sp>
    </p:spTree>
    <p:extLst>
      <p:ext uri="{BB962C8B-B14F-4D97-AF65-F5344CB8AC3E}">
        <p14:creationId xmlns:p14="http://schemas.microsoft.com/office/powerpoint/2010/main" val="4158183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Tree>
    <p:extLst>
      <p:ext uri="{BB962C8B-B14F-4D97-AF65-F5344CB8AC3E}">
        <p14:creationId xmlns:p14="http://schemas.microsoft.com/office/powerpoint/2010/main" val="2780675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a:latin typeface="Arial" charset="0"/>
              </a:rPr>
              <a:t>Social Classes</a:t>
            </a: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sz="3600" b="1">
                <a:latin typeface="Arial" charset="0"/>
              </a:rPr>
              <a:t>Equestrians (Patricians)</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Plebians</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Freedman</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CC00"/>
                </a:solidFill>
                <a:effectLst>
                  <a:outerShdw blurRad="38100" dist="38100" dir="2700000" algn="tl">
                    <a:srgbClr val="000000"/>
                  </a:outerShdw>
                </a:effectLst>
                <a:cs typeface="Arial" charset="0"/>
              </a:rPr>
              <a:t>Slaves</a:t>
            </a: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en-US"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New Slaves Just In</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3390345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
        <p:nvSpPr>
          <p:cNvPr id="4" name="Title 1"/>
          <p:cNvSpPr txBox="1">
            <a:spLocks/>
          </p:cNvSpPr>
          <p:nvPr/>
        </p:nvSpPr>
        <p:spPr bwMode="auto">
          <a:xfrm>
            <a:off x="251520" y="2492896"/>
            <a:ext cx="8136904"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The slave was absolutely at his master</a:t>
            </a:r>
            <a:r>
              <a:rPr lang="uk-UA"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s disposal; for the smallest offence he might be scourged, mutilated, crucified, [or] thrown to the wild beasts</a:t>
            </a: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 </a:t>
            </a:r>
            <a:br>
              <a:rPr lang="en-US" sz="3200" b="1" dirty="0">
                <a:solidFill>
                  <a:srgbClr val="FFFFFF"/>
                </a:solidFill>
                <a:effectLst>
                  <a:glow rad="203200">
                    <a:srgbClr val="000000"/>
                  </a:glow>
                </a:effectLst>
                <a:latin typeface="Arial"/>
              </a:rPr>
            </a:br>
            <a:endParaRPr lang="en-US" sz="3200" b="1" dirty="0">
              <a:solidFill>
                <a:srgbClr val="FFFFFF"/>
              </a:solidFill>
              <a:effectLst>
                <a:glow rad="203200">
                  <a:srgbClr val="000000"/>
                </a:glow>
              </a:effectLst>
              <a:latin typeface="Arial"/>
            </a:endParaRPr>
          </a:p>
          <a:p>
            <a:pPr>
              <a:defRPr/>
            </a:pPr>
            <a:r>
              <a:rPr lang="en-US" sz="2400" b="1" dirty="0">
                <a:solidFill>
                  <a:srgbClr val="FFFFFF"/>
                </a:solidFill>
                <a:effectLst>
                  <a:glow rad="203200">
                    <a:srgbClr val="000000"/>
                  </a:glow>
                </a:effectLst>
                <a:latin typeface="Arial"/>
              </a:rPr>
              <a:t>(J. B. Lightfoot, </a:t>
            </a:r>
            <a:br>
              <a:rPr lang="en-US" sz="2400" b="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Saint Paul</a:t>
            </a:r>
            <a:r>
              <a:rPr lang="uk-UA" sz="2400" b="1" i="1" dirty="0">
                <a:solidFill>
                  <a:srgbClr val="FFFFFF"/>
                </a:solidFill>
                <a:effectLst>
                  <a:glow rad="203200">
                    <a:srgbClr val="000000"/>
                  </a:glow>
                </a:effectLst>
                <a:latin typeface="Arial"/>
              </a:rPr>
              <a:t>'</a:t>
            </a:r>
            <a:r>
              <a:rPr lang="en-US" sz="2400" b="1" i="1" dirty="0">
                <a:solidFill>
                  <a:srgbClr val="FFFFFF"/>
                </a:solidFill>
                <a:effectLst>
                  <a:glow rad="203200">
                    <a:srgbClr val="000000"/>
                  </a:glow>
                </a:effectLst>
                <a:latin typeface="Arial"/>
              </a:rPr>
              <a:t>s Epistles to the </a:t>
            </a:r>
            <a:br>
              <a:rPr lang="en-US" sz="2400" b="1" i="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Colossians and to Philemon</a:t>
            </a:r>
            <a:r>
              <a:rPr lang="en-US" sz="2400" b="1" dirty="0">
                <a:solidFill>
                  <a:srgbClr val="FFFFFF"/>
                </a:solidFill>
                <a:effectLst>
                  <a:glow rad="203200">
                    <a:srgbClr val="000000"/>
                  </a:glow>
                </a:effectLst>
                <a:latin typeface="Arial"/>
              </a:rPr>
              <a:t>, 321) </a:t>
            </a:r>
          </a:p>
        </p:txBody>
      </p:sp>
      <p:sp>
        <p:nvSpPr>
          <p:cNvPr id="163845"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246</a:t>
            </a: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en-US" sz="4000" dirty="0">
                <a:latin typeface="Arial" charset="0"/>
              </a:rPr>
              <a:t>Roman Empire Populations</a:t>
            </a:r>
          </a:p>
        </p:txBody>
      </p:sp>
      <p:graphicFrame>
        <p:nvGraphicFramePr>
          <p:cNvPr id="2" name="Object 1026"/>
          <p:cNvGraphicFramePr>
            <a:graphicFrameLocks noGrp="1" noChangeAspect="1"/>
          </p:cNvGraphicFramePr>
          <p:nvPr>
            <p:ph idx="1"/>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en-US" sz="2400" kern="0" dirty="0">
                <a:solidFill>
                  <a:schemeClr val="bg2"/>
                </a:solidFill>
                <a:effectLst/>
                <a:latin typeface="Arial" charset="0"/>
              </a:rPr>
              <a:t>Half of the 55 million total were slaves!</a:t>
            </a:r>
          </a:p>
        </p:txBody>
      </p:sp>
    </p:spTree>
    <p:extLst>
      <p:ext uri="{BB962C8B-B14F-4D97-AF65-F5344CB8AC3E}">
        <p14:creationId xmlns:p14="http://schemas.microsoft.com/office/powerpoint/2010/main" val="1969898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en-US" dirty="0">
                <a:solidFill>
                  <a:schemeClr val="bg1"/>
                </a:solidFill>
                <a:effectLst>
                  <a:glow rad="228600">
                    <a:schemeClr val="tx1"/>
                  </a:glow>
                </a:effectLst>
                <a:latin typeface="Arial" charset="0"/>
              </a:rPr>
              <a:t>. Rome .</a:t>
            </a:r>
          </a:p>
        </p:txBody>
      </p:sp>
      <p:sp>
        <p:nvSpPr>
          <p:cNvPr id="149507" name="Text Box 4"/>
          <p:cNvSpPr txBox="1">
            <a:spLocks noChangeArrowheads="1"/>
          </p:cNvSpPr>
          <p:nvPr/>
        </p:nvSpPr>
        <p:spPr bwMode="auto">
          <a:xfrm>
            <a:off x="179388" y="908050"/>
            <a:ext cx="66960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chemeClr val="bg1"/>
                </a:solidFill>
                <a:effectLst>
                  <a:glow rad="228600">
                    <a:schemeClr val="tx1"/>
                  </a:glow>
                </a:effectLst>
                <a:cs typeface="Arial" charset="0"/>
              </a:rPr>
              <a:t>Onesimus made his way to Rome, where Paul led this fugitive slave to Christ</a:t>
            </a:r>
          </a:p>
        </p:txBody>
      </p:sp>
      <p:sp>
        <p:nvSpPr>
          <p:cNvPr id="149508"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effectLst>
                  <a:glow rad="228600">
                    <a:schemeClr val="tx1"/>
                  </a:glow>
                </a:effectLst>
                <a:cs typeface="Arial" charset="0"/>
              </a:rPr>
              <a:t>246</a:t>
            </a: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a:solidFill>
                  <a:schemeClr val="bg1"/>
                </a:solidFill>
                <a:effectLst>
                  <a:glow rad="228600">
                    <a:schemeClr val="tx1"/>
                  </a:glow>
                </a:effectLst>
                <a:cs typeface="Arial" charset="0"/>
              </a:rPr>
              <a:t>"</a:t>
            </a:r>
            <a:r>
              <a:rPr lang="en-US" sz="3200" b="1" dirty="0">
                <a:solidFill>
                  <a:schemeClr val="bg1"/>
                </a:solidFill>
                <a:effectLst>
                  <a:glow rad="228600">
                    <a:schemeClr val="tx1"/>
                  </a:glow>
                </a:effectLst>
                <a:cs typeface="Arial" charset="0"/>
              </a:rPr>
              <a:t>my child whom I have begotten in my imprisonment</a:t>
            </a:r>
            <a:r>
              <a:rPr lang="ru-RU" sz="3200" b="1" dirty="0">
                <a:solidFill>
                  <a:schemeClr val="bg1"/>
                </a:solidFill>
                <a:effectLst>
                  <a:glow rad="228600">
                    <a:schemeClr val="tx1"/>
                  </a:glow>
                </a:effectLst>
                <a:cs typeface="Arial" charset="0"/>
              </a:rPr>
              <a:t>"</a:t>
            </a:r>
            <a:r>
              <a:rPr lang="en-US" sz="3200" b="1" dirty="0">
                <a:solidFill>
                  <a:schemeClr val="bg1"/>
                </a:solidFill>
                <a:effectLst>
                  <a:glow rad="228600">
                    <a:schemeClr val="tx1"/>
                  </a:glow>
                </a:effectLst>
                <a:cs typeface="Arial" charset="0"/>
              </a:rPr>
              <a:t> (v. 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500" b="1">
                <a:solidFill>
                  <a:srgbClr val="000000"/>
                </a:solidFill>
                <a:latin typeface="Times New Roman" charset="0"/>
                <a:cs typeface="Times New Roman" charset="0"/>
              </a:rPr>
              <a:t>Philemon</a:t>
            </a:r>
            <a:endParaRPr lang="en-US" sz="11500" b="1">
              <a:solidFill>
                <a:schemeClr val="tx2"/>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177800">
                    <a:schemeClr val="tx1"/>
                  </a:glow>
                </a:effectLst>
                <a:latin typeface="Arial" charset="0"/>
              </a:rPr>
              <a:t>. Occasion .</a:t>
            </a:r>
          </a:p>
        </p:txBody>
      </p:sp>
      <p:sp>
        <p:nvSpPr>
          <p:cNvPr id="120835" name="Text Box 4"/>
          <p:cNvSpPr txBox="1">
            <a:spLocks noChangeArrowheads="1"/>
          </p:cNvSpPr>
          <p:nvPr/>
        </p:nvSpPr>
        <p:spPr bwMode="auto">
          <a:xfrm>
            <a:off x="107504" y="4811668"/>
            <a:ext cx="903649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chemeClr val="bg1"/>
                </a:solidFill>
                <a:effectLst>
                  <a:glow rad="177800">
                    <a:schemeClr val="tx1"/>
                  </a:glow>
                </a:effectLst>
                <a:cs typeface="Arial" charset="0"/>
              </a:rPr>
              <a:t>Paul convinced Onesimus to return to his master, Philemon, even writing the letter that Onesimus himself would carry.</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177800">
                    <a:schemeClr val="tx1"/>
                  </a:glow>
                </a:effectLst>
                <a:cs typeface="Arial" charset="0"/>
              </a:rPr>
              <a:t>246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Guards</a:t>
            </a: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The Jews</a:t>
            </a:r>
          </a:p>
        </p:txBody>
      </p:sp>
    </p:spTree>
    <p:extLst>
      <p:ext uri="{BB962C8B-B14F-4D97-AF65-F5344CB8AC3E}">
        <p14:creationId xmlns:p14="http://schemas.microsoft.com/office/powerpoint/2010/main" val="402775693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a:t>
            </a:r>
            <a:r>
              <a:rPr lang="en-US" sz="3600" b="1" dirty="0">
                <a:solidFill>
                  <a:srgbClr val="FFFF00"/>
                </a:solidFill>
                <a:effectLst>
                  <a:glow rad="127000">
                    <a:schemeClr val="tx1"/>
                  </a:glow>
                </a:effectLst>
                <a:latin typeface="Arial" charset="0"/>
                <a:ea typeface="ＭＳ Ｐゴシック" charset="0"/>
                <a:cs typeface="ＭＳ Ｐゴシック" charset="0"/>
              </a:rPr>
              <a:t>Onesimus</a:t>
            </a:r>
            <a:r>
              <a:rPr lang="en-US" sz="3600" b="1" dirty="0">
                <a:effectLst>
                  <a:glow rad="127000">
                    <a:schemeClr val="tx1"/>
                  </a:glow>
                </a:effectLst>
                <a:latin typeface="Arial" charset="0"/>
                <a:ea typeface="ＭＳ Ｐゴシック" charset="0"/>
                <a:cs typeface="ＭＳ Ｐゴシック" charset="0"/>
              </a:rPr>
              <a:t>.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solidFill>
                  <a:srgbClr val="FFFF00"/>
                </a:solidFill>
                <a:effectLst>
                  <a:glow rad="127000">
                    <a:schemeClr val="tx1"/>
                  </a:glow>
                </a:effectLst>
                <a:latin typeface="Arial" charset="0"/>
                <a:ea typeface="ＭＳ Ｐゴシック" charset="0"/>
                <a:cs typeface="ＭＳ Ｐゴシック" charset="0"/>
              </a:rPr>
              <a:t>hasn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been of much use</a:t>
            </a:r>
            <a:r>
              <a:rPr lang="en-US" sz="3600" b="1" dirty="0">
                <a:effectLst>
                  <a:glow rad="127000">
                    <a:schemeClr val="tx1"/>
                  </a:glow>
                </a:effectLst>
                <a:latin typeface="Arial" charset="0"/>
                <a:ea typeface="ＭＳ Ｐゴシック" charset="0"/>
                <a:cs typeface="ＭＳ Ｐゴシック" charset="0"/>
              </a:rPr>
              <a:t>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effectLst>
                  <a:glow rad="127000">
                    <a:schemeClr val="tx1"/>
                  </a:glow>
                </a:effectLst>
                <a:latin typeface="Arial" charset="0"/>
                <a:ea typeface="ＭＳ Ｐゴシック" charset="0"/>
                <a:cs typeface="ＭＳ Ｐゴシック" charset="0"/>
              </a:rPr>
              <a:t>12</a:t>
            </a:r>
            <a:r>
              <a:rPr lang="en-US" sz="3600" b="1" dirty="0">
                <a:effectLst>
                  <a:glow rad="127000">
                    <a:schemeClr val="tx1"/>
                  </a:glow>
                </a:effectLst>
                <a:latin typeface="Arial" charset="0"/>
                <a:ea typeface="ＭＳ Ｐゴシック" charset="0"/>
                <a:cs typeface="ＭＳ Ｐゴシック" charset="0"/>
              </a:rPr>
              <a:t>I am sending him back to you, and with him comes my own heart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10-12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en-US" dirty="0">
                <a:solidFill>
                  <a:srgbClr val="FFFFFF"/>
                </a:solidFill>
                <a:latin typeface="Verdana" charset="0"/>
              </a:rPr>
              <a:t>. The Reunion .</a:t>
            </a:r>
          </a:p>
        </p:txBody>
      </p:sp>
      <p:sp>
        <p:nvSpPr>
          <p:cNvPr id="151555" name="Text Box 3"/>
          <p:cNvSpPr txBox="1">
            <a:spLocks noChangeArrowheads="1"/>
          </p:cNvSpPr>
          <p:nvPr/>
        </p:nvSpPr>
        <p:spPr bwMode="auto">
          <a:xfrm>
            <a:off x="6084888" y="1447800"/>
            <a:ext cx="2808287"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latin typeface="Verdana" charset="0"/>
                <a:cs typeface="Arial" charset="0"/>
              </a:rPr>
              <a:t>One wonders what Philemon thought when he saw  Onesimus once again</a:t>
            </a: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Repentance .</a:t>
            </a:r>
          </a:p>
        </p:txBody>
      </p:sp>
      <p:sp>
        <p:nvSpPr>
          <p:cNvPr id="152578" name="Text Box 3"/>
          <p:cNvSpPr txBox="1">
            <a:spLocks noChangeArrowheads="1"/>
          </p:cNvSpPr>
          <p:nvPr/>
        </p:nvSpPr>
        <p:spPr bwMode="auto">
          <a:xfrm>
            <a:off x="669925" y="1447800"/>
            <a:ext cx="7940675"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chemeClr val="bg1"/>
                </a:solidFill>
                <a:latin typeface="Verdana" charset="0"/>
                <a:cs typeface="Arial" charset="0"/>
              </a:rPr>
              <a:t>Paul sought to convince Philemon to forgive Onesimus</a:t>
            </a: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en-US" sz="3200" b="1">
                <a:latin typeface="Garamond" charset="0"/>
                <a:cs typeface="Arial" charset="0"/>
              </a:rPr>
              <a:t>I am sorry, Master…</a:t>
            </a:r>
            <a:r>
              <a:rPr lang="en-US" sz="3200" b="1">
                <a:cs typeface="Arial" charset="0"/>
              </a:rPr>
              <a:t> </a:t>
            </a: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if you consider me your partner, welcome him as you would welcome me.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230658"/>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grpSp>
      <p:sp>
        <p:nvSpPr>
          <p:cNvPr id="900098" name="Rectangle 2"/>
          <p:cNvSpPr>
            <a:spLocks noGrp="1" noChangeArrowheads="1"/>
          </p:cNvSpPr>
          <p:nvPr>
            <p:ph type="ctrTitle"/>
          </p:nvPr>
        </p:nvSpPr>
        <p:spPr>
          <a:xfrm>
            <a:off x="180857" y="0"/>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sz="4800" b="1" dirty="0">
                <a:effectLst>
                  <a:glow rad="127000">
                    <a:schemeClr val="tx1"/>
                  </a:glow>
                </a:effectLst>
                <a:latin typeface="Arial" charset="0"/>
                <a:ea typeface="ＭＳ Ｐゴシック" charset="0"/>
                <a:cs typeface="ＭＳ Ｐゴシック" charset="0"/>
              </a:rPr>
              <a:t>III.	Philemon teaches four principles on forgiveness.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True forgiveness is </a:t>
            </a:r>
            <a:r>
              <a:rPr lang="en-US" sz="3600" b="1" dirty="0">
                <a:solidFill>
                  <a:srgbClr val="FFFF00"/>
                </a:solidFill>
                <a:effectLst>
                  <a:glow rad="127000">
                    <a:schemeClr val="tx1"/>
                  </a:glow>
                </a:effectLst>
                <a:latin typeface="Arial" charset="0"/>
                <a:ea typeface="ＭＳ Ｐゴシック" charset="0"/>
                <a:cs typeface="ＭＳ Ｐゴシック" charset="0"/>
              </a:rPr>
              <a:t>granted freely</a:t>
            </a:r>
            <a:r>
              <a:rPr lang="en-US" sz="3600" b="1" dirty="0">
                <a:effectLst>
                  <a:glow rad="127000">
                    <a:schemeClr val="tx1"/>
                  </a:glow>
                </a:effectLst>
                <a:latin typeface="Arial" charset="0"/>
                <a:ea typeface="ＭＳ Ｐゴシック" charset="0"/>
                <a:cs typeface="ＭＳ Ｐゴシック" charset="0"/>
              </a:rPr>
              <a:t>, not under compulsion (14). </a:t>
            </a:r>
          </a:p>
        </p:txBody>
      </p:sp>
    </p:spTree>
    <p:extLst>
      <p:ext uri="{BB962C8B-B14F-4D97-AF65-F5344CB8AC3E}">
        <p14:creationId xmlns:p14="http://schemas.microsoft.com/office/powerpoint/2010/main" val="397607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German Guards</a:t>
            </a: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Forgiveness.</a:t>
            </a:r>
          </a:p>
        </p:txBody>
      </p:sp>
      <p:sp>
        <p:nvSpPr>
          <p:cNvPr id="33796" name="Text Box 4"/>
          <p:cNvSpPr txBox="1">
            <a:spLocks noChangeArrowheads="1"/>
          </p:cNvSpPr>
          <p:nvPr/>
        </p:nvSpPr>
        <p:spPr bwMode="auto">
          <a:xfrm>
            <a:off x="3200400" y="1143000"/>
            <a:ext cx="55626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Clearest example of the need to</a:t>
            </a:r>
          </a:p>
          <a:p>
            <a:pPr eaLnBrk="1" hangingPunct="1"/>
            <a:r>
              <a:rPr lang="en-US" sz="2800" b="1">
                <a:solidFill>
                  <a:srgbClr val="FFFFFF"/>
                </a:solidFill>
                <a:cs typeface="Arial" charset="0"/>
              </a:rPr>
              <a:t>demonstrate forgiveness in</a:t>
            </a:r>
          </a:p>
          <a:p>
            <a:pPr eaLnBrk="1" hangingPunct="1"/>
            <a:r>
              <a:rPr lang="en-US" sz="2800" b="1">
                <a:solidFill>
                  <a:srgbClr val="FFFFFF"/>
                </a:solidFill>
                <a:cs typeface="Arial" charset="0"/>
              </a:rPr>
              <a:t>New Testament</a:t>
            </a:r>
          </a:p>
          <a:p>
            <a:pPr eaLnBrk="1" hangingPunct="1"/>
            <a:endParaRPr lang="en-US" sz="2800" b="1">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If you sinned 3 times a day</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 1000 sins each year</a:t>
            </a: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X 40 number of years</a:t>
            </a: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 40,000 sins so far!</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sz="3200" dirty="0">
                <a:solidFill>
                  <a:schemeClr val="bg1"/>
                </a:solidFill>
                <a:latin typeface="Arial"/>
                <a:cs typeface="Arial"/>
              </a:rPr>
              <a:t>B. True forgiveness is the </a:t>
            </a:r>
            <a:r>
              <a:rPr lang="en-US" sz="3200" dirty="0">
                <a:solidFill>
                  <a:srgbClr val="FFFF00"/>
                </a:solidFill>
                <a:latin typeface="Arial"/>
                <a:cs typeface="Arial"/>
              </a:rPr>
              <a:t>natural</a:t>
            </a:r>
            <a:r>
              <a:rPr lang="en-US" sz="3200" dirty="0">
                <a:solidFill>
                  <a:schemeClr val="bg1"/>
                </a:solidFill>
                <a:latin typeface="Arial"/>
                <a:cs typeface="Arial"/>
              </a:rPr>
              <a:t> demonstration of our partnership in the gospel (17). </a:t>
            </a:r>
          </a:p>
        </p:txBody>
      </p:sp>
      <p:sp>
        <p:nvSpPr>
          <p:cNvPr id="41988" name="Text Box 4"/>
          <p:cNvSpPr txBox="1">
            <a:spLocks noChangeArrowheads="1"/>
          </p:cNvSpPr>
          <p:nvPr/>
        </p:nvSpPr>
        <p:spPr bwMode="auto">
          <a:xfrm>
            <a:off x="395536" y="3645024"/>
            <a:ext cx="6797675" cy="2227262"/>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cs typeface="Arial" charset="0"/>
              </a:rPr>
              <a:t>Verses 17-18</a:t>
            </a:r>
          </a:p>
          <a:p>
            <a:pPr eaLnBrk="1" hangingPunct="1"/>
            <a:r>
              <a:rPr lang="ru-RU" altLang="zh-CN" sz="2800" b="1" dirty="0">
                <a:cs typeface="Arial" charset="0"/>
              </a:rPr>
              <a:t>"</a:t>
            </a:r>
            <a:r>
              <a:rPr lang="en-US" altLang="zh-CN" sz="2800" b="1" dirty="0">
                <a:cs typeface="Arial" charset="0"/>
              </a:rPr>
              <a:t>So if you consider me a </a:t>
            </a:r>
            <a:r>
              <a:rPr lang="en-US" altLang="zh-CN" sz="2800" b="1" dirty="0">
                <a:solidFill>
                  <a:srgbClr val="0000FF"/>
                </a:solidFill>
                <a:cs typeface="Arial" charset="0"/>
              </a:rPr>
              <a:t>partner</a:t>
            </a:r>
            <a:r>
              <a:rPr lang="en-US" altLang="zh-CN" sz="2800" b="1" dirty="0">
                <a:cs typeface="Arial" charset="0"/>
              </a:rPr>
              <a:t>, welcome him as you would welcome me. If he has done you any wrong or owes you anything, charge it to me.</a:t>
            </a:r>
            <a:r>
              <a:rPr lang="ru-RU" altLang="zh-CN" sz="2800" b="1" dirty="0">
                <a:cs typeface="Arial" charset="0"/>
              </a:rPr>
              <a:t>"</a:t>
            </a:r>
            <a:r>
              <a:rPr lang="en-US" altLang="zh-CN" sz="2800" b="1" dirty="0">
                <a:cs typeface="Arial" charset="0"/>
              </a:rPr>
              <a:t> </a:t>
            </a:r>
            <a:endParaRPr lang="en-US" sz="2800" b="1" dirty="0">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en-US" dirty="0">
                <a:solidFill>
                  <a:schemeClr val="bg1"/>
                </a:solidFill>
                <a:latin typeface="Arial"/>
                <a:cs typeface="Arial"/>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a:t>
            </a:r>
            <a:r>
              <a:rPr lang="is-IS" sz="3600" b="1" dirty="0">
                <a:effectLst>
                  <a:glow rad="127000">
                    <a:schemeClr val="tx1"/>
                  </a:glow>
                </a:effectLst>
                <a:latin typeface="Arial" charset="0"/>
                <a:ea typeface="ＭＳ Ｐゴシック" charset="0"/>
                <a:cs typeface="ＭＳ Ｐゴシック" charset="0"/>
              </a:rPr>
              <a:t>…</a:t>
            </a:r>
            <a:br>
              <a:rPr lang="is-I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writing to </a:t>
            </a:r>
            <a:r>
              <a:rPr lang="en-US" sz="3600" b="1" dirty="0">
                <a:solidFill>
                  <a:srgbClr val="FFFF00"/>
                </a:solidFill>
                <a:effectLst>
                  <a:glow rad="127000">
                    <a:schemeClr val="tx1"/>
                  </a:glow>
                </a:effectLst>
                <a:latin typeface="Arial" charset="0"/>
                <a:ea typeface="ＭＳ Ｐゴシック" charset="0"/>
                <a:cs typeface="ＭＳ Ｐゴシック" charset="0"/>
              </a:rPr>
              <a:t>Philemon</a:t>
            </a:r>
            <a:r>
              <a:rPr lang="en-US" sz="3600" b="1" dirty="0">
                <a:effectLst>
                  <a:glow rad="127000">
                    <a:schemeClr val="tx1"/>
                  </a:glow>
                </a:effectLst>
                <a:latin typeface="Arial" charset="0"/>
                <a:ea typeface="ＭＳ Ｐゴシック" charset="0"/>
                <a:cs typeface="ＭＳ Ｐゴシック" charset="0"/>
              </a:rPr>
              <a:t>,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t>
            </a:r>
            <a:r>
              <a:rPr lang="en-US" sz="3600" b="1" dirty="0">
                <a:solidFill>
                  <a:srgbClr val="FFFF00"/>
                </a:solidFill>
                <a:effectLst>
                  <a:glow rad="127000">
                    <a:schemeClr val="tx1"/>
                  </a:glow>
                </a:effectLst>
                <a:latin typeface="Arial" charset="0"/>
                <a:ea typeface="ＭＳ Ｐゴシック" charset="0"/>
                <a:cs typeface="ＭＳ Ｐゴシック" charset="0"/>
              </a:rPr>
              <a:t>Apphia</a:t>
            </a:r>
            <a:r>
              <a:rPr lang="en-US" sz="3600" b="1" dirty="0">
                <a:effectLst>
                  <a:glow rad="127000">
                    <a:schemeClr val="tx1"/>
                  </a:glow>
                </a:effectLst>
                <a:latin typeface="Arial" charset="0"/>
                <a:ea typeface="ＭＳ Ｐゴシック" charset="0"/>
                <a:cs typeface="ＭＳ Ｐゴシック" charset="0"/>
              </a:rPr>
              <a:t>, and to our fellow soldier </a:t>
            </a:r>
            <a:r>
              <a:rPr lang="en-US" sz="3600" b="1" dirty="0">
                <a:solidFill>
                  <a:srgbClr val="FFFF00"/>
                </a:solidFill>
                <a:effectLst>
                  <a:glow rad="127000">
                    <a:schemeClr val="tx1"/>
                  </a:glow>
                </a:effectLst>
                <a:latin typeface="Arial" charset="0"/>
                <a:ea typeface="ＭＳ Ｐゴシック" charset="0"/>
                <a:cs typeface="ＭＳ Ｐゴシック" charset="0"/>
              </a:rPr>
              <a:t>Archippus</a:t>
            </a:r>
            <a:r>
              <a:rPr lang="en-US" sz="3600" b="1" dirty="0">
                <a:effectLst>
                  <a:glow rad="127000">
                    <a:schemeClr val="tx1"/>
                  </a:glow>
                </a:effectLst>
                <a:latin typeface="Arial" charset="0"/>
                <a:ea typeface="ＭＳ Ｐゴシック" charset="0"/>
                <a:cs typeface="ＭＳ Ｐゴシック" charset="0"/>
              </a:rPr>
              <a:t>, and to the </a:t>
            </a:r>
            <a:r>
              <a:rPr lang="en-US" sz="3600" b="1" dirty="0">
                <a:solidFill>
                  <a:srgbClr val="FFFF00"/>
                </a:solidFill>
                <a:effectLst>
                  <a:glow rad="127000">
                    <a:schemeClr val="tx1"/>
                  </a:glow>
                </a:effectLst>
                <a:latin typeface="Arial" charset="0"/>
                <a:ea typeface="ＭＳ Ｐゴシック" charset="0"/>
                <a:cs typeface="ＭＳ Ｐゴシック" charset="0"/>
              </a:rPr>
              <a:t>church</a:t>
            </a:r>
            <a:r>
              <a:rPr lang="en-US" sz="3600" b="1" dirty="0">
                <a:effectLst>
                  <a:glow rad="127000">
                    <a:schemeClr val="tx1"/>
                  </a:glow>
                </a:effectLst>
                <a:latin typeface="Arial" charset="0"/>
                <a:ea typeface="ＭＳ Ｐゴシック" charset="0"/>
                <a:cs typeface="ＭＳ Ｐゴシック" charset="0"/>
              </a:rPr>
              <a:t> that meets in your house</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a:t>
            </a:r>
            <a:r>
              <a:rPr lang="en-US" sz="3600" b="1" dirty="0">
                <a:solidFill>
                  <a:srgbClr val="FFFF00"/>
                </a:solidFill>
                <a:effectLst>
                  <a:glow rad="127000">
                    <a:schemeClr val="tx1"/>
                  </a:glow>
                </a:effectLst>
                <a:latin typeface="Arial" charset="0"/>
                <a:ea typeface="ＭＳ Ｐゴシック" charset="0"/>
                <a:cs typeface="ＭＳ Ｐゴシック" charset="0"/>
              </a:rPr>
              <a:t>your (plural)</a:t>
            </a:r>
            <a:r>
              <a:rPr lang="en-US" sz="3600" b="1" dirty="0">
                <a:effectLst>
                  <a:glow rad="127000">
                    <a:schemeClr val="tx1"/>
                  </a:glow>
                </a:effectLst>
                <a:latin typeface="Arial" charset="0"/>
                <a:ea typeface="ＭＳ Ｐゴシック" charset="0"/>
                <a:cs typeface="ＭＳ Ｐゴシック" charset="0"/>
              </a:rPr>
              <a:t> prayers and let me return to </a:t>
            </a:r>
            <a:r>
              <a:rPr lang="en-US" sz="3600" b="1" dirty="0">
                <a:solidFill>
                  <a:srgbClr val="FFFF00"/>
                </a:solidFill>
                <a:effectLst>
                  <a:glow rad="127000">
                    <a:schemeClr val="tx1"/>
                  </a:glow>
                </a:effectLst>
                <a:latin typeface="Arial" charset="0"/>
                <a:ea typeface="ＭＳ Ｐゴシック" charset="0"/>
                <a:cs typeface="ＭＳ Ｐゴシック" charset="0"/>
              </a:rPr>
              <a:t>you (plural)</a:t>
            </a:r>
            <a:r>
              <a:rPr lang="en-US" sz="3600" b="1" dirty="0">
                <a:effectLst>
                  <a:glow rad="127000">
                    <a:schemeClr val="tx1"/>
                  </a:glow>
                </a:effectLst>
                <a:latin typeface="Arial" charset="0"/>
                <a:ea typeface="ＭＳ Ｐゴシック" charset="0"/>
                <a:cs typeface="ＭＳ Ｐゴシック" charset="0"/>
              </a:rPr>
              <a:t>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a:t>
            </a:r>
            <a:r>
              <a:rPr lang="en-US" sz="3600" b="1" dirty="0">
                <a:solidFill>
                  <a:srgbClr val="FFFF00"/>
                </a:solidFill>
                <a:effectLst>
                  <a:glow rad="127000">
                    <a:schemeClr val="tx1"/>
                  </a:glow>
                </a:effectLst>
                <a:latin typeface="Arial" charset="0"/>
                <a:ea typeface="ＭＳ Ｐゴシック" charset="0"/>
                <a:cs typeface="ＭＳ Ｐゴシック" charset="0"/>
              </a:rPr>
              <a:t>your</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(plural) </a:t>
            </a:r>
            <a:r>
              <a:rPr lang="en-US" sz="3600" b="1" dirty="0">
                <a:effectLst>
                  <a:glow rad="127000">
                    <a:schemeClr val="tx1"/>
                  </a:glow>
                </a:effectLst>
                <a:latin typeface="Arial" charset="0"/>
                <a:ea typeface="ＭＳ Ｐゴシック" charset="0"/>
                <a:cs typeface="ＭＳ Ｐゴシック" charset="0"/>
              </a:rPr>
              <a:t>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5238168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True forgiveness is </a:t>
            </a:r>
            <a:r>
              <a:rPr lang="en-US" sz="3200" dirty="0">
                <a:solidFill>
                  <a:srgbClr val="FFFF00"/>
                </a:solidFill>
                <a:latin typeface="Arial"/>
              </a:rPr>
              <a:t>unconditional</a:t>
            </a:r>
            <a:r>
              <a:rPr lang="en-US" sz="3200" dirty="0">
                <a:solidFill>
                  <a:schemeClr val="bg1"/>
                </a:solidFill>
                <a:latin typeface="Arial"/>
              </a:rPr>
              <a:t> without putting requirements on the other person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i="1" dirty="0">
                <a:latin typeface="Verdana" charset="0"/>
                <a:cs typeface="Arial" charset="0"/>
              </a:rPr>
              <a:t>Illustrates imputation:</a:t>
            </a:r>
          </a:p>
        </p:txBody>
      </p:sp>
      <p:sp>
        <p:nvSpPr>
          <p:cNvPr id="164868" name="Text Box 5"/>
          <p:cNvSpPr txBox="1">
            <a:spLocks noChangeArrowheads="1"/>
          </p:cNvSpPr>
          <p:nvPr/>
        </p:nvSpPr>
        <p:spPr bwMode="auto">
          <a:xfrm>
            <a:off x="755576" y="4955684"/>
            <a:ext cx="806489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latin typeface="Garamond" charset="0"/>
                <a:cs typeface="Arial" charset="0"/>
              </a:rPr>
              <a:t>Verse 18:</a:t>
            </a:r>
            <a:endParaRPr lang="en-US" altLang="zh-CN" sz="3200" b="1" dirty="0">
              <a:solidFill>
                <a:srgbClr val="FFFFFF"/>
              </a:solidFill>
              <a:latin typeface="Garamond" charset="0"/>
              <a:ea typeface="宋体" charset="0"/>
              <a:cs typeface="宋体" charset="0"/>
            </a:endParaRPr>
          </a:p>
          <a:p>
            <a:pPr eaLnBrk="1" hangingPunct="1"/>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If he has done you any wrong or owes you anything, charge it to me.</a:t>
            </a:r>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 </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Verdana" charset="0"/>
                <a:cs typeface="Arial" charset="0"/>
              </a:rPr>
              <a:t>246</a:t>
            </a:r>
          </a:p>
        </p:txBody>
      </p:sp>
      <p:sp>
        <p:nvSpPr>
          <p:cNvPr id="7" name="Text Box 3"/>
          <p:cNvSpPr txBox="1">
            <a:spLocks noChangeArrowheads="1"/>
          </p:cNvSpPr>
          <p:nvPr/>
        </p:nvSpPr>
        <p:spPr bwMode="auto">
          <a:xfrm>
            <a:off x="27515" y="2060848"/>
            <a:ext cx="3995936"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dirty="0">
                <a:latin typeface="Verdana" charset="0"/>
                <a:cs typeface="Arial" charset="0"/>
              </a:rPr>
              <a:t>Paul requests that all of Onesimus</a:t>
            </a:r>
            <a:r>
              <a:rPr lang="uk-UA" altLang="ja-JP" sz="2800" b="1" dirty="0">
                <a:latin typeface="Verdana" charset="0"/>
                <a:cs typeface="Arial" charset="0"/>
              </a:rPr>
              <a:t>'</a:t>
            </a:r>
            <a:r>
              <a:rPr lang="en-US" altLang="ja-JP" sz="2800" b="1" dirty="0">
                <a:latin typeface="Verdana" charset="0"/>
                <a:cs typeface="Arial" charset="0"/>
              </a:rPr>
              <a:t> sin be placed</a:t>
            </a:r>
          </a:p>
          <a:p>
            <a:pPr marL="0" indent="0" eaLnBrk="1" hangingPunct="1"/>
            <a:r>
              <a:rPr lang="en-US" sz="2800" b="1" dirty="0">
                <a:latin typeface="Verdana" charset="0"/>
                <a:cs typeface="Arial" charset="0"/>
              </a:rPr>
              <a:t>upon himself.</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indent="-439738" algn="l"/>
            <a:r>
              <a:rPr lang="en-US" sz="3600" b="1" dirty="0"/>
              <a:t>a.	</a:t>
            </a:r>
            <a:r>
              <a:rPr lang="ru-RU" sz="3600" b="1" dirty="0"/>
              <a:t>"</a:t>
            </a:r>
            <a:r>
              <a:rPr lang="en-US" sz="3600" b="1" dirty="0"/>
              <a:t>I</a:t>
            </a:r>
            <a:r>
              <a:rPr lang="uk-UA" sz="3600" b="1" dirty="0"/>
              <a:t>'</a:t>
            </a:r>
            <a:r>
              <a:rPr lang="en-US" sz="3600" b="1" dirty="0" err="1"/>
              <a:t>ll</a:t>
            </a:r>
            <a:r>
              <a:rPr lang="en-US" sz="3600" b="1" dirty="0"/>
              <a:t> forgive you </a:t>
            </a:r>
            <a:r>
              <a:rPr lang="en-US" sz="3600" b="1" dirty="0">
                <a:solidFill>
                  <a:srgbClr val="0000FF"/>
                </a:solidFill>
              </a:rPr>
              <a:t>if</a:t>
            </a:r>
            <a:r>
              <a:rPr lang="en-US" sz="3600" b="1" dirty="0"/>
              <a:t>…</a:t>
            </a:r>
            <a:r>
              <a:rPr lang="ru-RU" sz="3600" b="1" dirty="0"/>
              <a:t>"</a:t>
            </a:r>
            <a:endParaRPr lang="en-SG" sz="3600" b="1" dirty="0"/>
          </a:p>
          <a:p>
            <a:pPr marL="439738" indent="-439738" algn="l"/>
            <a:r>
              <a:rPr lang="en-US" sz="3600" b="1" dirty="0"/>
              <a:t> </a:t>
            </a:r>
            <a:endParaRPr lang="en-SG" sz="3600" b="1" dirty="0"/>
          </a:p>
          <a:p>
            <a:pPr marL="439738" indent="-439738" algn="l">
              <a:buAutoNum type="alphaLcPeriod" startAt="2"/>
            </a:pPr>
            <a:r>
              <a:rPr lang="ru-RU" sz="3600" b="1" dirty="0"/>
              <a:t>"</a:t>
            </a:r>
            <a:r>
              <a:rPr lang="en-US" sz="3600" b="1" dirty="0"/>
              <a:t>I</a:t>
            </a:r>
            <a:r>
              <a:rPr lang="uk-UA" sz="3600" b="1" dirty="0"/>
              <a:t>'</a:t>
            </a:r>
            <a:r>
              <a:rPr lang="en-US" sz="3600" b="1" dirty="0" err="1"/>
              <a:t>ll</a:t>
            </a:r>
            <a:r>
              <a:rPr lang="en-US" sz="3600" b="1" dirty="0"/>
              <a:t> forgive—but I</a:t>
            </a:r>
            <a:r>
              <a:rPr lang="uk-UA" sz="3600" b="1" dirty="0"/>
              <a:t>'</a:t>
            </a:r>
            <a:r>
              <a:rPr lang="en-US" sz="3600" b="1" dirty="0" err="1"/>
              <a:t>ll</a:t>
            </a:r>
            <a:r>
              <a:rPr lang="en-US" sz="3600" b="1" dirty="0"/>
              <a:t> never </a:t>
            </a:r>
            <a:r>
              <a:rPr lang="en-US" sz="3600" b="1" dirty="0">
                <a:solidFill>
                  <a:srgbClr val="0000FF"/>
                </a:solidFill>
              </a:rPr>
              <a:t>forget</a:t>
            </a:r>
            <a:r>
              <a:rPr lang="en-US" sz="3600" b="1" dirty="0"/>
              <a:t>…</a:t>
            </a:r>
            <a:r>
              <a:rPr lang="ru-RU" sz="3600" b="1" dirty="0"/>
              <a:t>"</a:t>
            </a:r>
            <a:r>
              <a:rPr lang="en-US" sz="3600" b="1" dirty="0"/>
              <a:t> </a:t>
            </a:r>
          </a:p>
          <a:p>
            <a:pPr marL="439738" indent="-439738" algn="l"/>
            <a:r>
              <a:rPr lang="en-US" sz="3600" b="1" dirty="0"/>
              <a:t> </a:t>
            </a:r>
            <a:endParaRPr lang="en-SG" sz="3600" b="1" dirty="0"/>
          </a:p>
          <a:p>
            <a:pPr marL="439738" indent="-439738" algn="l"/>
            <a:r>
              <a:rPr lang="en-US" sz="3600" b="1" dirty="0"/>
              <a:t>c.	</a:t>
            </a:r>
            <a:r>
              <a:rPr lang="ru-RU" sz="3600" b="1" dirty="0"/>
              <a:t>"</a:t>
            </a:r>
            <a:r>
              <a:rPr lang="en-US" sz="3600" b="1" dirty="0"/>
              <a:t>I forgive you but don</a:t>
            </a:r>
            <a:r>
              <a:rPr lang="uk-UA" sz="3600" b="1" dirty="0"/>
              <a:t>'</a:t>
            </a:r>
            <a:r>
              <a:rPr lang="en-US" sz="3600" b="1" dirty="0"/>
              <a:t>t expect me to change my </a:t>
            </a:r>
            <a:r>
              <a:rPr lang="en-US" sz="3600" b="1" dirty="0">
                <a:solidFill>
                  <a:srgbClr val="0000FF"/>
                </a:solidFill>
              </a:rPr>
              <a:t>attitude</a:t>
            </a:r>
            <a:r>
              <a:rPr lang="en-US" sz="3600" b="1" dirty="0"/>
              <a:t>.</a:t>
            </a:r>
            <a:r>
              <a:rPr lang="ru-RU" sz="3600" b="1" dirty="0"/>
              <a:t>"</a:t>
            </a:r>
            <a:endParaRPr lang="en-SG" sz="3600" b="1" dirty="0"/>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Forgiveness is</a:t>
            </a:r>
            <a:r>
              <a:rPr lang="is-IS"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surrendering my right to hurt you for hurting me</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241468500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D.	True forgiveness </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goes the second mile</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a:t>
            </a: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a:t>
            </a:r>
            <a:r>
              <a:rPr lang="en-US" sz="3600" b="1" dirty="0">
                <a:solidFill>
                  <a:srgbClr val="FFFF00"/>
                </a:solidFill>
                <a:effectLst>
                  <a:glow rad="127000">
                    <a:schemeClr val="tx1"/>
                  </a:glow>
                </a:effectLst>
                <a:latin typeface="Arial" charset="0"/>
                <a:ea typeface="ＭＳ Ｐゴシック" charset="0"/>
                <a:cs typeface="ＭＳ Ｐゴシック" charset="0"/>
              </a:rPr>
              <a:t>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63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forgive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254000">
                    <a:schemeClr val="tx1"/>
                  </a:glow>
                </a:effectLst>
                <a:latin typeface="Arial" charset="0"/>
                <a:ea typeface="ＭＳ Ｐゴシック" charset="0"/>
                <a:cs typeface="ＭＳ Ｐゴシック" charset="0"/>
              </a:rPr>
              <a:t>We can forgive </a:t>
            </a:r>
            <a:r>
              <a:rPr lang="en-US" sz="4800" b="1" dirty="0">
                <a:solidFill>
                  <a:srgbClr val="FFFF00"/>
                </a:solidFill>
                <a:effectLst>
                  <a:glow rad="254000">
                    <a:schemeClr val="tx1"/>
                  </a:glow>
                </a:effectLst>
                <a:latin typeface="Arial" charset="0"/>
                <a:ea typeface="ＭＳ Ｐゴシック" charset="0"/>
                <a:cs typeface="ＭＳ Ｐゴシック" charset="0"/>
              </a:rPr>
              <a:t>others</a:t>
            </a:r>
            <a:r>
              <a:rPr lang="en-US" sz="4800" b="1" dirty="0">
                <a:effectLst>
                  <a:glow rad="254000">
                    <a:schemeClr val="tx1"/>
                  </a:glow>
                </a:effectLst>
                <a:latin typeface="Arial" charset="0"/>
                <a:ea typeface="ＭＳ Ｐゴシック" charset="0"/>
                <a:cs typeface="ＭＳ Ｐゴシック" charset="0"/>
              </a:rPr>
              <a:t> when we see how God has forgiven </a:t>
            </a:r>
            <a:r>
              <a:rPr lang="en-US" sz="4800" b="1" dirty="0">
                <a:solidFill>
                  <a:srgbClr val="FFFF00"/>
                </a:solidFill>
                <a:effectLst>
                  <a:glow rad="254000">
                    <a:schemeClr val="tx1"/>
                  </a:glow>
                </a:effectLst>
                <a:latin typeface="Arial" charset="0"/>
                <a:ea typeface="ＭＳ Ｐゴシック" charset="0"/>
                <a:cs typeface="ＭＳ Ｐゴシック" charset="0"/>
              </a:rPr>
              <a:t>us</a:t>
            </a:r>
            <a:r>
              <a:rPr lang="en-US" sz="4800" b="1" dirty="0">
                <a:effectLst>
                  <a:glow rad="254000">
                    <a:schemeClr val="tx1"/>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18141399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177800">
                    <a:schemeClr val="tx1"/>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en-US" sz="4800" b="1" dirty="0">
                <a:effectLst/>
                <a:latin typeface="Arial" charset="0"/>
              </a:rPr>
              <a:t>What ever happened to Onesimus? </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7641" y="152400"/>
            <a:ext cx="612593" cy="40011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latin typeface="Arial"/>
                <a:cs typeface="Arial"/>
              </a:rPr>
              <a:t>247</a:t>
            </a:r>
          </a:p>
        </p:txBody>
      </p:sp>
      <p:sp>
        <p:nvSpPr>
          <p:cNvPr id="66563" name="Text Box 3"/>
          <p:cNvSpPr txBox="1">
            <a:spLocks noChangeArrowheads="1"/>
          </p:cNvSpPr>
          <p:nvPr/>
        </p:nvSpPr>
        <p:spPr bwMode="auto">
          <a:xfrm>
            <a:off x="380999" y="1225550"/>
            <a:ext cx="8289987"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latin typeface="Arial"/>
                <a:ea typeface="SimSun" charset="0"/>
                <a:cs typeface="Arial"/>
              </a:rPr>
              <a:t>1.	Philemon preserved this epistle &amp; allowed it to be circulated &amp; copied—this would be highly unlikely if he didn’t forgive Onesimus!</a:t>
            </a:r>
          </a:p>
        </p:txBody>
      </p:sp>
      <p:sp>
        <p:nvSpPr>
          <p:cNvPr id="66564" name="Text Box 4"/>
          <p:cNvSpPr txBox="1">
            <a:spLocks noChangeArrowheads="1"/>
          </p:cNvSpPr>
          <p:nvPr/>
        </p:nvSpPr>
        <p:spPr bwMode="auto">
          <a:xfrm>
            <a:off x="381000" y="3146945"/>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latin typeface="Arial"/>
                <a:ea typeface="SimSun" charset="0"/>
                <a:cs typeface="Arial"/>
              </a:rPr>
              <a:t>2.  Paul expressed great confidence that Philemon would do more than even forgive Onesimus (v. 21)—perhaps free him?</a:t>
            </a:r>
          </a:p>
        </p:txBody>
      </p:sp>
      <p:sp>
        <p:nvSpPr>
          <p:cNvPr id="66565" name="Text Box 5"/>
          <p:cNvSpPr txBox="1">
            <a:spLocks noChangeArrowheads="1"/>
          </p:cNvSpPr>
          <p:nvPr/>
        </p:nvSpPr>
        <p:spPr bwMode="auto">
          <a:xfrm>
            <a:off x="381000" y="5068341"/>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latin typeface="Arial"/>
                <a:ea typeface="SimSun" charset="0"/>
                <a:cs typeface="Arial"/>
              </a:rPr>
              <a:t>3.	Ignatius addressed the bishop in the nearby church in Ephesus about AD 115—and his name was Onesimus!  </a:t>
            </a: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en-US" altLang="zh-CN" sz="3200" b="1">
                <a:solidFill>
                  <a:srgbClr val="FFFFFF"/>
                </a:solidFill>
                <a:latin typeface="Arial"/>
                <a:ea typeface="SimSun" charset="0"/>
                <a:cs typeface="Arial"/>
              </a:rPr>
              <a:t>Did Philemon Forgive Onesimus?</a:t>
            </a:r>
            <a:endParaRPr lang="en-US" sz="3200" b="1">
              <a:solidFill>
                <a:srgbClr val="FFFFFF"/>
              </a:solidFill>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Forgiveness is setting the prisoner free, only to find out that the prisoner was me.</a:t>
            </a:r>
            <a:r>
              <a:rPr lang="ru-RU"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defTabSz="628650" eaLnBrk="1" hangingPunct="1">
              <a:lnSpc>
                <a:spcPct val="80000"/>
              </a:lnSpc>
            </a:pPr>
            <a:r>
              <a:rPr lang="en-US" sz="2800" b="1" dirty="0">
                <a:latin typeface="Arial"/>
                <a:cs typeface="Arial"/>
              </a:rPr>
              <a:t>With whom do you best relate to now?</a:t>
            </a:r>
          </a:p>
          <a:p>
            <a:pPr marL="533400" indent="-533400" defTabSz="628650" eaLnBrk="1" hangingPunct="1">
              <a:lnSpc>
                <a:spcPct val="80000"/>
              </a:lnSpc>
            </a:pPr>
            <a:endParaRPr lang="en-US" sz="28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Philemon</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Onesimus</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Paul</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The Church</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latin typeface="Arial"/>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245</a:t>
            </a: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Four </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books</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 of the NT have but 1 chapter</a:t>
              </a:r>
            </a:p>
          </p:txBody>
        </p:sp>
      </p:grpSp>
      <p:grpSp>
        <p:nvGrpSpPr>
          <p:cNvPr id="11" name="Group 10">
            <a:extLst>
              <a:ext uri="{FF2B5EF4-FFF2-40B4-BE49-F238E27FC236}">
                <a16:creationId xmlns:a16="http://schemas.microsoft.com/office/drawing/2014/main" id="{4BBF7836-3753-C043-9174-B1E03C5B09E3}"/>
              </a:ext>
            </a:extLst>
          </p:cNvPr>
          <p:cNvGrpSpPr/>
          <p:nvPr/>
        </p:nvGrpSpPr>
        <p:grpSpPr>
          <a:xfrm>
            <a:off x="899592" y="7004544"/>
            <a:ext cx="7704856" cy="1278021"/>
            <a:chOff x="1038715" y="5895246"/>
            <a:chExt cx="7509761" cy="932614"/>
          </a:xfrm>
        </p:grpSpPr>
        <p:sp>
          <p:nvSpPr>
            <p:cNvPr id="12" name="Rectangle 2">
              <a:extLst>
                <a:ext uri="{FF2B5EF4-FFF2-40B4-BE49-F238E27FC236}">
                  <a16:creationId xmlns:a16="http://schemas.microsoft.com/office/drawing/2014/main" id="{14EAD9E0-DCD5-D746-A5E2-30389C635F06}"/>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متى</a:t>
              </a:r>
              <a:endParaRPr lang="en-US" sz="1400" b="1" kern="0" dirty="0">
                <a:effectLst>
                  <a:glow rad="127000">
                    <a:schemeClr val="bg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D282893B-6D0A-F24B-B602-6BB167AB4881}"/>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مرقس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8502D23-AE98-E343-8B00-255E448F423E}"/>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لوقا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416B913B-5CC4-C747-89B6-AF240278ABB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46B59957-3029-0347-B1BA-82CF8D3C1C93}"/>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اعمال</a:t>
              </a:r>
              <a:endParaRPr lang="en-US" sz="1400" b="1" kern="0" dirty="0">
                <a:effectLst>
                  <a:glow rad="127000">
                    <a:schemeClr val="bg1"/>
                  </a:glow>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D5EAFB0D-6F76-D142-8610-4661F72A7861}"/>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رومية</a:t>
              </a:r>
              <a:endParaRPr lang="en-US" sz="1400" b="1" kern="0" dirty="0">
                <a:effectLst>
                  <a:glow rad="127000">
                    <a:schemeClr val="bg1"/>
                  </a:glow>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89021FC7-34F7-DD43-A027-4FB7290729F9}"/>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كورنثوس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17386226-E2A6-F144-B274-F3459CCE39AD}"/>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كورنثوس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25F3B87D-7635-7747-BF14-D280D3A13A17}"/>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غلاطية</a:t>
              </a:r>
              <a:endParaRPr lang="en-US" sz="1400" b="1" kern="0" dirty="0">
                <a:effectLst>
                  <a:glow rad="127000">
                    <a:schemeClr val="bg1"/>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359F1F08-CB77-C34D-8012-69EBBD8D2917}"/>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افسس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FAB49DE-97C9-244F-B8CA-1F477D0D35C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فيلبي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514BEC63-6B22-9241-A29D-F47A59B1F53F}"/>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كولوسي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682DEBDD-0040-EC44-A9F3-8B2CE4D71932}"/>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تسالونيكي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DC87668D-CABE-6E48-B716-B7A9FF8FB8E3}"/>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تسالونيكي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56E0E722-668B-CE41-8FE8-AE7846FEB62E}"/>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تيموثاوس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EC86A48E-33DD-8B46-88A8-FFC06BA85349}"/>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تيموثاوس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7CED72ED-3ED0-C544-802A-4CA6C704429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تيطس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BEF10DE3-049E-064E-9322-2EB2046CBE5F}"/>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فليمون</a:t>
              </a:r>
              <a:endParaRPr lang="en-US" sz="1400" b="1" kern="0" dirty="0">
                <a:effectLst>
                  <a:glow rad="127000">
                    <a:schemeClr val="bg1"/>
                  </a:glow>
                </a:effectLst>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3E1CD312-78F7-4F47-88CD-2EEC59657F43}"/>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عبرانيين</a:t>
              </a:r>
              <a:endParaRPr lang="en-US" sz="1400" b="1" kern="0" dirty="0">
                <a:effectLst>
                  <a:glow rad="127000">
                    <a:schemeClr val="bg1"/>
                  </a:glow>
                </a:effectLst>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0280CF9F-112B-DD4F-AB6B-03170738F9B5}"/>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يعقوب</a:t>
              </a:r>
              <a:endParaRPr lang="en-US" sz="1400" b="1" kern="0" dirty="0">
                <a:effectLst>
                  <a:glow rad="127000">
                    <a:schemeClr val="bg1"/>
                  </a:glow>
                </a:effectLst>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70B2C342-1EE5-0E4D-B251-02EDD226C4F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3 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DA8C4A9A-C0BA-6D47-B6EC-96153663B74C}"/>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يهوذا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AD78AB0D-16D6-EF45-850A-8EF37C614B35}"/>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رؤيا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65760E55-F2E9-104E-8B12-308008FAB47A}"/>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6" name="Rectangle 2">
              <a:extLst>
                <a:ext uri="{FF2B5EF4-FFF2-40B4-BE49-F238E27FC236}">
                  <a16:creationId xmlns:a16="http://schemas.microsoft.com/office/drawing/2014/main" id="{234D979D-AE72-8244-83B3-E56B7ABA43E7}"/>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بطرس</a:t>
              </a:r>
              <a:r>
                <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rPr>
                <a:t> 1 </a:t>
              </a:r>
            </a:p>
          </p:txBody>
        </p:sp>
        <p:sp>
          <p:nvSpPr>
            <p:cNvPr id="37" name="Rectangle 2">
              <a:extLst>
                <a:ext uri="{FF2B5EF4-FFF2-40B4-BE49-F238E27FC236}">
                  <a16:creationId xmlns:a16="http://schemas.microsoft.com/office/drawing/2014/main" id="{65F3DC10-0CB7-F04B-942F-EE6BAB41DDE7}"/>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بطرس</a:t>
              </a:r>
              <a:r>
                <a:rPr lang="en-US" sz="1400" b="1" kern="0" dirty="0">
                  <a:effectLst>
                    <a:glow rad="127000">
                      <a:schemeClr val="bg1"/>
                    </a:glow>
                  </a:effectLst>
                  <a:latin typeface="Arial" charset="0"/>
                  <a:ea typeface="ＭＳ Ｐゴシック" charset="0"/>
                  <a:cs typeface="ＭＳ Ｐゴシック" charset="0"/>
                </a:rPr>
                <a:t> </a:t>
              </a:r>
              <a:r>
                <a:rPr lang="ar-SA" sz="1400" b="1" kern="0" dirty="0">
                  <a:effectLst>
                    <a:glow rad="127000">
                      <a:schemeClr val="bg1"/>
                    </a:glow>
                  </a:effectLst>
                  <a:latin typeface="Arial" charset="0"/>
                  <a:ea typeface="ＭＳ Ｐゴシック" charset="0"/>
                  <a:cs typeface="ＭＳ Ｐゴシック" charset="0"/>
                </a:rPr>
                <a:t>2</a:t>
              </a:r>
              <a:endParaRPr lang="en-US" sz="1400" b="1" kern="0" dirty="0">
                <a:effectLst>
                  <a:glow rad="127000">
                    <a:schemeClr val="bg1"/>
                  </a:glow>
                </a:effectLst>
                <a:latin typeface="Arial" charset="0"/>
                <a:ea typeface="ＭＳ Ｐゴシック" charset="0"/>
                <a:cs typeface="ＭＳ Ｐゴシック" charset="0"/>
              </a:endParaRPr>
            </a:p>
          </p:txBody>
        </p:sp>
        <p:sp>
          <p:nvSpPr>
            <p:cNvPr id="38" name="Rectangle 2">
              <a:extLst>
                <a:ext uri="{FF2B5EF4-FFF2-40B4-BE49-F238E27FC236}">
                  <a16:creationId xmlns:a16="http://schemas.microsoft.com/office/drawing/2014/main" id="{B04ABCF3-BCC1-9E4D-A6FD-CC03A3C42FF3}"/>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يوحنا</a:t>
              </a:r>
              <a:endParaRPr lang="en-US" sz="1400" b="1" kern="0" dirty="0">
                <a:effectLst>
                  <a:glow rad="127000">
                    <a:schemeClr val="bg1"/>
                  </a:glow>
                </a:effectLst>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10582</TotalTime>
  <Words>5780</Words>
  <Application>Microsoft Macintosh PowerPoint</Application>
  <PresentationFormat>On-screen Show (4:3)</PresentationFormat>
  <Paragraphs>482</Paragraphs>
  <Slides>85</Slides>
  <Notes>81</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85</vt:i4>
      </vt:variant>
    </vt:vector>
  </HeadingPairs>
  <TitlesOfParts>
    <vt:vector size="107" baseType="lpstr">
      <vt:lpstr>UBS Galatia</vt:lpstr>
      <vt:lpstr>Arial</vt:lpstr>
      <vt:lpstr>Capitals</vt:lpstr>
      <vt:lpstr>Comic Sans MS</vt:lpstr>
      <vt:lpstr>Garamond</vt:lpstr>
      <vt:lpstr>Times</vt:lpstr>
      <vt:lpstr>Times New Roman</vt:lpstr>
      <vt:lpstr>Verdana</vt:lpstr>
      <vt:lpstr>Wingdings</vt:lpstr>
      <vt:lpstr>Blank Presentation</vt:lpstr>
      <vt:lpstr>Default Design</vt:lpstr>
      <vt:lpstr>Dad`s Tie</vt:lpstr>
      <vt:lpstr>Orbit</vt:lpstr>
      <vt:lpstr>3_Default Design</vt:lpstr>
      <vt:lpstr>49_Blank Presentation</vt:lpstr>
      <vt:lpstr>1_Blank Presentation</vt:lpstr>
      <vt:lpstr>2_Blank Presentation</vt:lpstr>
      <vt:lpstr>Stream</vt:lpstr>
      <vt:lpstr>5_Default Design</vt:lpstr>
      <vt:lpstr>1_Default Design</vt:lpstr>
      <vt:lpstr>3_Blank Presentation</vt:lpstr>
      <vt:lpstr>50_Blank Presentation</vt:lpstr>
      <vt:lpstr>Be Forgiving</vt:lpstr>
      <vt:lpstr>Corrie ten Boom</vt:lpstr>
      <vt:lpstr>The Hiding Place</vt:lpstr>
      <vt:lpstr>Corrie ten Boom</vt:lpstr>
      <vt:lpstr>The Guards</vt:lpstr>
      <vt:lpstr>German Guards</vt:lpstr>
      <vt:lpstr>The outstretched hand</vt:lpstr>
      <vt:lpstr>How to forgive those who offend us…</vt:lpstr>
      <vt:lpstr>Chapters in NT Books</vt:lpstr>
      <vt:lpstr>Verses in NT One-Chapter “Books”</vt:lpstr>
      <vt:lpstr>New Testament Emails</vt:lpstr>
      <vt:lpstr>Postcard to Philemon</vt:lpstr>
      <vt:lpstr>. Characteristics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PowerPoint Presentation</vt:lpstr>
      <vt:lpstr>"If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How to forgive those who offend us…</vt:lpstr>
      <vt:lpstr>I. Begin by seeing people in the best possible light (1-7).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 Authorship .</vt:lpstr>
      <vt:lpstr>. Date . </vt:lpstr>
      <vt:lpstr>. Recipient .</vt:lpstr>
      <vt:lpstr>. Recipients .</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 Occasion .</vt:lpstr>
      <vt:lpstr>II. Paul appealed for Philemon's forgiveness of his returning runaway slave, Onesimus  (8-21). </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Onesimus ran away</vt:lpstr>
      <vt:lpstr>Onesimus had done injustice to and stolen from Philemon</vt:lpstr>
      <vt:lpstr>Slavery in the Roman Empire</vt:lpstr>
      <vt:lpstr>Social Classes</vt:lpstr>
      <vt:lpstr>Slavery in the Roman Empire</vt:lpstr>
      <vt:lpstr>Roman Empire Populations</vt:lpstr>
      <vt:lpstr>. Rome .</vt:lpstr>
      <vt:lpstr>. Occasion .</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 The Reunion .</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 Repentance .</vt:lpstr>
      <vt:lpstr>"So if you consider me your partner, welcome him as you would welcome me.  18If he has wronged you in any way or owes you anything, charge it to me"  (v. 18 NLT).</vt:lpstr>
      <vt:lpstr>"I, Paul, write this with my own hand: I will repay it. And I won't mention that you owe me your very soul!” (v. 19 NLT).</vt:lpstr>
      <vt:lpstr>III. Philemon teaches four principles on forgiveness. </vt:lpstr>
      <vt:lpstr>A. True forgiveness is granted freely, not under compulsion (14). </vt:lpstr>
      <vt:lpstr>"But I didn't want to do anything without your consent. I wanted you to help because you were willing, not because you were forced" (v. 14 NLT).</vt:lpstr>
      <vt:lpstr>. Forgiveness.</vt:lpstr>
      <vt:lpstr>If you sinned 3 times a day…</vt:lpstr>
      <vt:lpstr>B. True forgiveness is the natural demonstration of our partnership in the gospel (17). </vt:lpstr>
      <vt:lpstr>"This letter is from Paul… I am writing to Philemon, our beloved co-worker,  2and to our sister Apphia, and to our fellow soldier Archippus, and to the church that meets in your house" (vv. 1-2 NLT).</vt:lpstr>
      <vt:lpstr>"One more thing—please prepare a guest room for me, for I am hoping that God will answer your (plural) prayers and let me return to you (plural) soon"  (v. 22 NLT).</vt:lpstr>
      <vt:lpstr>"May the grace of the Lord Jesus Christ be with your (plural) spirit" (v. 25 NLT).</vt:lpstr>
      <vt:lpstr>C. True forgiveness is unconditional without putting requirements on the other person (18-19).</vt:lpstr>
      <vt:lpstr>Conditional Forgiveness:</vt:lpstr>
      <vt:lpstr>"Forgiveness is…  surrendering my right to hurt you for hurting me"      —psychologist Archibald Hunt </vt:lpstr>
      <vt:lpstr>D. True forgiveness "goes the second mile" (21).</vt:lpstr>
      <vt:lpstr>"Yes, my brother, please do me this favor for the Lord's sake. Give me this encouragement in Christ. 21I am confident as I write this letter that you will do what I ask and even more!"  (vv. 20-21 NLT).</vt:lpstr>
      <vt:lpstr>PowerPoint Presentation</vt:lpstr>
      <vt:lpstr>PowerPoint Presentation</vt:lpstr>
      <vt:lpstr>PowerPoint Presentation</vt:lpstr>
      <vt:lpstr>PowerPoint Presentation</vt:lpstr>
      <vt:lpstr>PowerPoint Presentation</vt:lpstr>
      <vt:lpstr>PowerPoint Presentation</vt:lpstr>
      <vt:lpstr>How to forgive those who offend us…</vt:lpstr>
      <vt:lpstr>Main Idea</vt:lpstr>
      <vt:lpstr>What ever happened to Onesimus? </vt:lpstr>
      <vt:lpstr>Did Philemon Forgive Onesimus?</vt:lpstr>
      <vt:lpstr>Bishop Onesimus (AD 115)</vt:lpstr>
      <vt:lpstr>Corrie ten Boom</vt:lpstr>
      <vt:lpstr>• Application •</vt:lpstr>
      <vt:lpstr>Black</vt:lpstr>
      <vt:lpstr>NT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189</cp:revision>
  <dcterms:created xsi:type="dcterms:W3CDTF">2006-01-16T03:59:53Z</dcterms:created>
  <dcterms:modified xsi:type="dcterms:W3CDTF">2022-01-29T01:10:12Z</dcterms:modified>
</cp:coreProperties>
</file>